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35ba2be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35ba2be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35ba2be8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35ba2be8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35ba2be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35ba2be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35ba2be8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35ba2be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35ba2be8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35ba2be8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35ba2be8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35ba2be8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35ba2be8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35ba2be8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35ba2be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35ba2be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35ba2be8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35ba2be8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35ba2be8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35ba2be8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35ba2b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35ba2b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35ba2be8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35ba2be8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35ba2be8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35ba2be8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35ba2be8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35ba2be8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35ba2be8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35ba2be8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35ba2be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35ba2be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35ba2be8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35ba2be8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35ba2be8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35ba2be8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4bbd427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4bbd427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bbd427d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bbd427d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35ba2be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35ba2be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35ba2be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35ba2be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35ba2be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35ba2be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35ba2be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35ba2be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35ba2be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35ba2be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35ba2be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35ba2be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35ba2be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35ba2be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2.jpg"/><Relationship Id="rId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Instructions to use Nanotrons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Kelly Lab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Opentrons settle time</a:t>
            </a:r>
            <a:endParaRPr/>
          </a:p>
        </p:txBody>
      </p:sp>
      <p:sp>
        <p:nvSpPr>
          <p:cNvPr id="118" name="Google Shape;118;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Once the robot has been turned on:</a:t>
            </a:r>
            <a:endParaRPr/>
          </a:p>
          <a:p>
            <a:pPr indent="-342900" lvl="0" marL="457200" rtl="0" algn="l">
              <a:spcBef>
                <a:spcPts val="1200"/>
              </a:spcBef>
              <a:spcAft>
                <a:spcPts val="0"/>
              </a:spcAft>
              <a:buSzPts val="1800"/>
              <a:buAutoNum type="alphaLcPeriod"/>
            </a:pPr>
            <a:r>
              <a:rPr lang="en"/>
              <a:t>Wait until the robot blue led button stops blinking (It might happen 2 or 3 times </a:t>
            </a:r>
            <a:r>
              <a:rPr lang="en"/>
              <a:t>sometimes</a:t>
            </a:r>
            <a:r>
              <a:rPr lang="en"/>
              <a:t>)</a:t>
            </a:r>
            <a:endParaRPr/>
          </a:p>
          <a:p>
            <a:pPr indent="-342900" lvl="0" marL="457200" rtl="0" algn="l">
              <a:spcBef>
                <a:spcPts val="0"/>
              </a:spcBef>
              <a:spcAft>
                <a:spcPts val="0"/>
              </a:spcAft>
              <a:buSzPts val="1800"/>
              <a:buAutoNum type="alphaLcPeriod"/>
            </a:pPr>
            <a:r>
              <a:rPr lang="en"/>
              <a:t>Wait until the </a:t>
            </a:r>
            <a:r>
              <a:rPr lang="en"/>
              <a:t>axis</a:t>
            </a:r>
            <a:r>
              <a:rPr lang="en"/>
              <a:t> make the home sound</a:t>
            </a:r>
            <a:endParaRPr/>
          </a:p>
          <a:p>
            <a:pPr indent="-342900" lvl="0" marL="457200" rtl="0" algn="l">
              <a:spcBef>
                <a:spcPts val="0"/>
              </a:spcBef>
              <a:spcAft>
                <a:spcPts val="0"/>
              </a:spcAft>
              <a:buSzPts val="1800"/>
              <a:buAutoNum type="alphaLcPeriod"/>
            </a:pPr>
            <a:r>
              <a:rPr lang="en"/>
              <a:t>This will take about a minute</a:t>
            </a:r>
            <a:endParaRPr/>
          </a:p>
        </p:txBody>
      </p:sp>
      <p:pic>
        <p:nvPicPr>
          <p:cNvPr id="119" name="Google Shape;119;p22"/>
          <p:cNvPicPr preferRelativeResize="0"/>
          <p:nvPr/>
        </p:nvPicPr>
        <p:blipFill>
          <a:blip r:embed="rId3">
            <a:alphaModFix/>
          </a:blip>
          <a:stretch>
            <a:fillRect/>
          </a:stretch>
        </p:blipFill>
        <p:spPr>
          <a:xfrm>
            <a:off x="4823125" y="630800"/>
            <a:ext cx="4009174" cy="39380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Opentrons App Homing</a:t>
            </a:r>
            <a:endParaRPr/>
          </a:p>
        </p:txBody>
      </p:sp>
      <p:sp>
        <p:nvSpPr>
          <p:cNvPr id="125" name="Google Shape;125;p23"/>
          <p:cNvSpPr txBox="1"/>
          <p:nvPr>
            <p:ph idx="1" type="body"/>
          </p:nvPr>
        </p:nvSpPr>
        <p:spPr>
          <a:xfrm>
            <a:off x="311700" y="1152475"/>
            <a:ext cx="3477000" cy="14193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AutoNum type="alphaLcPeriod"/>
            </a:pPr>
            <a:r>
              <a:rPr lang="en"/>
              <a:t>Open the Opentrons app</a:t>
            </a:r>
            <a:endParaRPr/>
          </a:p>
          <a:p>
            <a:pPr indent="-334327" lvl="0" marL="457200" rtl="0" algn="l">
              <a:spcBef>
                <a:spcPts val="0"/>
              </a:spcBef>
              <a:spcAft>
                <a:spcPts val="0"/>
              </a:spcAft>
              <a:buSzPct val="100000"/>
              <a:buAutoNum type="alphaLcPeriod"/>
            </a:pPr>
            <a:r>
              <a:rPr lang="en"/>
              <a:t>Connect to </a:t>
            </a:r>
            <a:r>
              <a:rPr lang="en"/>
              <a:t>the robot</a:t>
            </a:r>
            <a:endParaRPr/>
          </a:p>
          <a:p>
            <a:pPr indent="-334327" lvl="0" marL="457200" rtl="0" algn="l">
              <a:spcBef>
                <a:spcPts val="0"/>
              </a:spcBef>
              <a:spcAft>
                <a:spcPts val="0"/>
              </a:spcAft>
              <a:buSzPct val="100000"/>
              <a:buAutoNum type="alphaLcPeriod"/>
            </a:pPr>
            <a:r>
              <a:rPr lang="en"/>
              <a:t>Press the home button</a:t>
            </a:r>
            <a:endParaRPr/>
          </a:p>
          <a:p>
            <a:pPr indent="-334327" lvl="0" marL="457200" rtl="0" algn="l">
              <a:spcBef>
                <a:spcPts val="0"/>
              </a:spcBef>
              <a:spcAft>
                <a:spcPts val="0"/>
              </a:spcAft>
              <a:buSzPct val="100000"/>
              <a:buAutoNum type="alphaLcPeriod"/>
            </a:pPr>
            <a:r>
              <a:rPr lang="en"/>
              <a:t>If preferred: turn on the lights. </a:t>
            </a:r>
            <a:endParaRPr/>
          </a:p>
        </p:txBody>
      </p:sp>
      <p:pic>
        <p:nvPicPr>
          <p:cNvPr id="126" name="Google Shape;126;p23"/>
          <p:cNvPicPr preferRelativeResize="0"/>
          <p:nvPr/>
        </p:nvPicPr>
        <p:blipFill>
          <a:blip r:embed="rId3">
            <a:alphaModFix/>
          </a:blip>
          <a:stretch>
            <a:fillRect/>
          </a:stretch>
        </p:blipFill>
        <p:spPr>
          <a:xfrm>
            <a:off x="1145800" y="2715600"/>
            <a:ext cx="2111575" cy="2011025"/>
          </a:xfrm>
          <a:prstGeom prst="rect">
            <a:avLst/>
          </a:prstGeom>
          <a:noFill/>
          <a:ln>
            <a:noFill/>
          </a:ln>
        </p:spPr>
      </p:pic>
      <p:pic>
        <p:nvPicPr>
          <p:cNvPr id="127" name="Google Shape;127;p23"/>
          <p:cNvPicPr preferRelativeResize="0"/>
          <p:nvPr/>
        </p:nvPicPr>
        <p:blipFill rotWithShape="1">
          <a:blip r:embed="rId4">
            <a:alphaModFix/>
          </a:blip>
          <a:srcRect b="0" l="999" r="0" t="0"/>
          <a:stretch/>
        </p:blipFill>
        <p:spPr>
          <a:xfrm>
            <a:off x="3961325" y="645525"/>
            <a:ext cx="5075150" cy="4081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Nanotrons Protocol structure</a:t>
            </a:r>
            <a:endParaRPr/>
          </a:p>
        </p:txBody>
      </p:sp>
      <p:sp>
        <p:nvSpPr>
          <p:cNvPr id="133" name="Google Shape;133;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 a python class named Protocol creator to be able to create a protocol with some inputs like the </a:t>
            </a:r>
            <a:r>
              <a:rPr lang="en"/>
              <a:t>author</a:t>
            </a:r>
            <a:r>
              <a:rPr lang="en"/>
              <a:t>, labware file, description, commands, etc. This is done in the create protocol page. When downloading the protocol, it will be saved in the folder, and it has the following structure → </a:t>
            </a:r>
            <a:endParaRPr/>
          </a:p>
        </p:txBody>
      </p:sp>
      <p:pic>
        <p:nvPicPr>
          <p:cNvPr id="134" name="Google Shape;134;p24"/>
          <p:cNvPicPr preferRelativeResize="0"/>
          <p:nvPr/>
        </p:nvPicPr>
        <p:blipFill>
          <a:blip r:embed="rId3">
            <a:alphaModFix/>
          </a:blip>
          <a:stretch>
            <a:fillRect/>
          </a:stretch>
        </p:blipFill>
        <p:spPr>
          <a:xfrm>
            <a:off x="4842900" y="177850"/>
            <a:ext cx="3915351" cy="47878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Importing section</a:t>
            </a:r>
            <a:endParaRPr/>
          </a:p>
        </p:txBody>
      </p:sp>
      <p:sp>
        <p:nvSpPr>
          <p:cNvPr id="140" name="Google Shape;140;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section import the class API. In case we are located in a different directory we append the previous directory so that it can access the API class in the api.py file. </a:t>
            </a:r>
            <a:endParaRPr/>
          </a:p>
        </p:txBody>
      </p:sp>
      <p:pic>
        <p:nvPicPr>
          <p:cNvPr id="141" name="Google Shape;141;p25"/>
          <p:cNvPicPr preferRelativeResize="0"/>
          <p:nvPr/>
        </p:nvPicPr>
        <p:blipFill>
          <a:blip r:embed="rId3">
            <a:alphaModFix/>
          </a:blip>
          <a:stretch>
            <a:fillRect/>
          </a:stretch>
        </p:blipFill>
        <p:spPr>
          <a:xfrm>
            <a:off x="4724400" y="152400"/>
            <a:ext cx="3951606"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object and metadata</a:t>
            </a:r>
            <a:endParaRPr/>
          </a:p>
        </p:txBody>
      </p:sp>
      <p:sp>
        <p:nvSpPr>
          <p:cNvPr id="147" name="Google Shape;147;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We create an api object called my protocol (this name is arbitrary) which contains all the instructions that the robot can perform for the user. These functions are called in the START OF PROTOCOL section as:</a:t>
            </a:r>
            <a:endParaRPr/>
          </a:p>
          <a:p>
            <a:pPr indent="0" lvl="0" marL="0" rtl="0" algn="l">
              <a:spcBef>
                <a:spcPts val="1200"/>
              </a:spcBef>
              <a:spcAft>
                <a:spcPts val="0"/>
              </a:spcAft>
              <a:buNone/>
            </a:pPr>
            <a:r>
              <a:rPr lang="en"/>
              <a:t>myProtocol.&lt;instruction&gt;(&lt;params&gt;)</a:t>
            </a:r>
            <a:endParaRPr/>
          </a:p>
          <a:p>
            <a:pPr indent="0" lvl="0" marL="0" rtl="0" algn="l">
              <a:spcBef>
                <a:spcPts val="1200"/>
              </a:spcBef>
              <a:spcAft>
                <a:spcPts val="0"/>
              </a:spcAft>
              <a:buNone/>
            </a:pPr>
            <a:r>
              <a:rPr lang="en"/>
              <a:t>Metadata is not used for anything in the executer. This variable is recognized by the webapp when retrieving </a:t>
            </a:r>
            <a:r>
              <a:rPr lang="en"/>
              <a:t>information</a:t>
            </a:r>
            <a:r>
              <a:rPr lang="en"/>
              <a:t> about the protocol. </a:t>
            </a:r>
            <a:endParaRPr/>
          </a:p>
          <a:p>
            <a:pPr indent="0" lvl="0" marL="0" rtl="0" algn="l">
              <a:spcBef>
                <a:spcPts val="120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4724400" y="152400"/>
            <a:ext cx="3956983" cy="483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Labware definition</a:t>
            </a:r>
            <a:endParaRPr/>
          </a:p>
        </p:txBody>
      </p:sp>
      <p:sp>
        <p:nvSpPr>
          <p:cNvPr id="154" name="Google Shape;154;p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Labware from a .json file were added in the order they were calibrated. Then if there is more than one plate, this will be in a list datatype: plates[&lt;index&gt;]</a:t>
            </a:r>
            <a:endParaRPr/>
          </a:p>
          <a:p>
            <a:pPr indent="0" lvl="0" marL="0" rtl="0" algn="l">
              <a:spcBef>
                <a:spcPts val="1200"/>
              </a:spcBef>
              <a:spcAft>
                <a:spcPts val="0"/>
              </a:spcAft>
              <a:buNone/>
            </a:pPr>
            <a:r>
              <a:rPr lang="en"/>
              <a:t>**In this example we have 3 plates in this list. Corning_384 was calibrated first (plates[0]), then custom(plates[1]), then custom small(plates[2]).</a:t>
            </a:r>
            <a:endParaRPr/>
          </a:p>
          <a:p>
            <a:pPr indent="0" lvl="0" marL="0" rtl="0" algn="l">
              <a:spcBef>
                <a:spcPts val="1200"/>
              </a:spcBef>
              <a:spcAft>
                <a:spcPts val="1200"/>
              </a:spcAft>
              <a:buNone/>
            </a:pPr>
            <a:r>
              <a:rPr lang="en"/>
              <a:t>The order is very important, because the api will access the labware locations registers in the .json file. If these are in the incorrect order the pipette could run into something and break. </a:t>
            </a:r>
            <a:endParaRPr/>
          </a:p>
        </p:txBody>
      </p:sp>
      <p:pic>
        <p:nvPicPr>
          <p:cNvPr id="155" name="Google Shape;155;p27"/>
          <p:cNvPicPr preferRelativeResize="0"/>
          <p:nvPr/>
        </p:nvPicPr>
        <p:blipFill>
          <a:blip r:embed="rId3">
            <a:alphaModFix/>
          </a:blip>
          <a:stretch>
            <a:fillRect/>
          </a:stretch>
        </p:blipFill>
        <p:spPr>
          <a:xfrm>
            <a:off x="4724400" y="152400"/>
            <a:ext cx="3962359"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of plates section </a:t>
            </a:r>
            <a:endParaRPr/>
          </a:p>
        </p:txBody>
      </p:sp>
      <p:sp>
        <p:nvSpPr>
          <p:cNvPr id="161" name="Google Shape;161;p28"/>
          <p:cNvSpPr txBox="1"/>
          <p:nvPr>
            <p:ph idx="1" type="body"/>
          </p:nvPr>
        </p:nvSpPr>
        <p:spPr>
          <a:xfrm>
            <a:off x="311700" y="1152475"/>
            <a:ext cx="2559300" cy="3759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When plates are calibrated, we set the syringe right on the top of the pot. There is a variable in the model that indicated the depth of the pot. In this example it is 20mm. A chip does not have any depth. If the depth is voided, the syringe will not go into the pot by the depth specified. It will stop right on top.</a:t>
            </a:r>
            <a:endParaRPr/>
          </a:p>
        </p:txBody>
      </p:sp>
      <p:pic>
        <p:nvPicPr>
          <p:cNvPr id="162" name="Google Shape;162;p28"/>
          <p:cNvPicPr preferRelativeResize="0"/>
          <p:nvPr/>
        </p:nvPicPr>
        <p:blipFill>
          <a:blip r:embed="rId3">
            <a:alphaModFix/>
          </a:blip>
          <a:stretch>
            <a:fillRect/>
          </a:stretch>
        </p:blipFill>
        <p:spPr>
          <a:xfrm>
            <a:off x="4724400" y="152400"/>
            <a:ext cx="3946230" cy="4838702"/>
          </a:xfrm>
          <a:prstGeom prst="rect">
            <a:avLst/>
          </a:prstGeom>
          <a:noFill/>
          <a:ln>
            <a:noFill/>
          </a:ln>
        </p:spPr>
      </p:pic>
      <p:pic>
        <p:nvPicPr>
          <p:cNvPr id="163" name="Google Shape;163;p28"/>
          <p:cNvPicPr preferRelativeResize="0"/>
          <p:nvPr/>
        </p:nvPicPr>
        <p:blipFill>
          <a:blip r:embed="rId4">
            <a:alphaModFix/>
          </a:blip>
          <a:stretch>
            <a:fillRect/>
          </a:stretch>
        </p:blipFill>
        <p:spPr>
          <a:xfrm>
            <a:off x="3023350" y="1152475"/>
            <a:ext cx="1548654" cy="360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Protocol setup</a:t>
            </a:r>
            <a:endParaRPr/>
          </a:p>
        </p:txBody>
      </p:sp>
      <p:sp>
        <p:nvSpPr>
          <p:cNvPr id="169" name="Google Shape;169;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redefinition of the plates, so that we can input the positions without writing: “pot_position_for_protocol” every time we use a plate or chip.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200"/>
              <a:t>&lt;plate&gt;=&lt;object plate from list&gt;.</a:t>
            </a:r>
            <a:r>
              <a:rPr lang="en" sz="1200"/>
              <a:t>pot_position_for_protocol</a:t>
            </a:r>
            <a:endParaRPr sz="1200"/>
          </a:p>
          <a:p>
            <a:pPr indent="0" lvl="0" marL="0" rtl="0" algn="l">
              <a:spcBef>
                <a:spcPts val="1200"/>
              </a:spcBef>
              <a:spcAft>
                <a:spcPts val="1200"/>
              </a:spcAft>
              <a:buNone/>
            </a:pPr>
            <a:r>
              <a:rPr lang="en"/>
              <a:t>Now we can call the plate we need and input the position as &lt;plate&gt;(&lt;position&gt;) or plate(“A1”)</a:t>
            </a:r>
            <a:endParaRPr/>
          </a:p>
        </p:txBody>
      </p:sp>
      <p:pic>
        <p:nvPicPr>
          <p:cNvPr id="170" name="Google Shape;170;p29"/>
          <p:cNvPicPr preferRelativeResize="0"/>
          <p:nvPr/>
        </p:nvPicPr>
        <p:blipFill>
          <a:blip r:embed="rId3">
            <a:alphaModFix/>
          </a:blip>
          <a:stretch>
            <a:fillRect/>
          </a:stretch>
        </p:blipFill>
        <p:spPr>
          <a:xfrm>
            <a:off x="4724400" y="152400"/>
            <a:ext cx="3946230"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Locations for washing</a:t>
            </a:r>
            <a:endParaRPr/>
          </a:p>
        </p:txBody>
      </p:sp>
      <p:sp>
        <p:nvSpPr>
          <p:cNvPr id="176" name="Google Shape;176;p30"/>
          <p:cNvSpPr txBox="1"/>
          <p:nvPr>
            <p:ph idx="1" type="body"/>
          </p:nvPr>
        </p:nvSpPr>
        <p:spPr>
          <a:xfrm>
            <a:off x="311700" y="1152475"/>
            <a:ext cx="4260300" cy="104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are the positions in which the pots are placed for the </a:t>
            </a:r>
            <a:r>
              <a:rPr lang="en"/>
              <a:t>washing</a:t>
            </a:r>
            <a:r>
              <a:rPr lang="en"/>
              <a:t> protocol. </a:t>
            </a:r>
            <a:endParaRPr/>
          </a:p>
        </p:txBody>
      </p:sp>
      <p:pic>
        <p:nvPicPr>
          <p:cNvPr id="177" name="Google Shape;177;p30"/>
          <p:cNvPicPr preferRelativeResize="0"/>
          <p:nvPr/>
        </p:nvPicPr>
        <p:blipFill>
          <a:blip r:embed="rId3">
            <a:alphaModFix/>
          </a:blip>
          <a:stretch>
            <a:fillRect/>
          </a:stretch>
        </p:blipFill>
        <p:spPr>
          <a:xfrm>
            <a:off x="4724400" y="152400"/>
            <a:ext cx="3961380" cy="4838697"/>
          </a:xfrm>
          <a:prstGeom prst="rect">
            <a:avLst/>
          </a:prstGeom>
          <a:noFill/>
          <a:ln>
            <a:noFill/>
          </a:ln>
        </p:spPr>
      </p:pic>
      <p:pic>
        <p:nvPicPr>
          <p:cNvPr id="178" name="Google Shape;178;p30"/>
          <p:cNvPicPr preferRelativeResize="0"/>
          <p:nvPr/>
        </p:nvPicPr>
        <p:blipFill>
          <a:blip r:embed="rId4">
            <a:alphaModFix/>
          </a:blip>
          <a:stretch>
            <a:fillRect/>
          </a:stretch>
        </p:blipFill>
        <p:spPr>
          <a:xfrm>
            <a:off x="843975" y="2571750"/>
            <a:ext cx="2899601" cy="224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the syringe model</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Depending of the syringe we are </a:t>
            </a:r>
            <a:r>
              <a:rPr lang="en"/>
              <a:t>using</a:t>
            </a:r>
            <a:r>
              <a:rPr lang="en"/>
              <a:t> there are </a:t>
            </a:r>
            <a:r>
              <a:rPr lang="en"/>
              <a:t>different</a:t>
            </a:r>
            <a:r>
              <a:rPr lang="en"/>
              <a:t> </a:t>
            </a:r>
            <a:r>
              <a:rPr lang="en"/>
              <a:t>configurations</a:t>
            </a:r>
            <a:r>
              <a:rPr lang="en"/>
              <a:t>. </a:t>
            </a:r>
            <a:endParaRPr/>
          </a:p>
        </p:txBody>
      </p:sp>
      <p:pic>
        <p:nvPicPr>
          <p:cNvPr id="185" name="Google Shape;185;p31"/>
          <p:cNvPicPr preferRelativeResize="0"/>
          <p:nvPr/>
        </p:nvPicPr>
        <p:blipFill>
          <a:blip r:embed="rId3">
            <a:alphaModFix/>
          </a:blip>
          <a:stretch>
            <a:fillRect/>
          </a:stretch>
        </p:blipFill>
        <p:spPr>
          <a:xfrm>
            <a:off x="4724400" y="152400"/>
            <a:ext cx="3966762" cy="4838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188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points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Nanotrons app -------------------      3 - 7</a:t>
            </a:r>
            <a:endParaRPr/>
          </a:p>
          <a:p>
            <a:pPr indent="-342900" lvl="0" marL="457200" rtl="0" algn="l">
              <a:spcBef>
                <a:spcPts val="0"/>
              </a:spcBef>
              <a:spcAft>
                <a:spcPts val="0"/>
              </a:spcAft>
              <a:buSzPts val="1800"/>
              <a:buAutoNum type="arabicPeriod"/>
            </a:pPr>
            <a:r>
              <a:rPr lang="en"/>
              <a:t>Robot setup -----------------------     8 -</a:t>
            </a:r>
            <a:endParaRPr/>
          </a:p>
          <a:p>
            <a:pPr indent="-342900" lvl="0" marL="457200" rtl="0" algn="l">
              <a:spcBef>
                <a:spcPts val="0"/>
              </a:spcBef>
              <a:spcAft>
                <a:spcPts val="0"/>
              </a:spcAft>
              <a:buSzPts val="1800"/>
              <a:buAutoNum type="arabicPeriod"/>
            </a:pPr>
            <a:r>
              <a:rPr lang="en"/>
              <a:t>Protocol structure ---------------      </a:t>
            </a:r>
            <a:endParaRPr/>
          </a:p>
          <a:p>
            <a:pPr indent="-342900" lvl="0" marL="457200" rtl="0" algn="l">
              <a:spcBef>
                <a:spcPts val="0"/>
              </a:spcBef>
              <a:spcAft>
                <a:spcPts val="0"/>
              </a:spcAft>
              <a:buSzPts val="1800"/>
              <a:buAutoNum type="arabicPeriod"/>
            </a:pPr>
            <a:r>
              <a:rPr lang="en"/>
              <a:t>Robot-App interface ------------ </a:t>
            </a:r>
            <a:endParaRPr/>
          </a:p>
          <a:p>
            <a:pPr indent="-342900" lvl="0" marL="457200" rtl="0" algn="l">
              <a:spcBef>
                <a:spcPts val="0"/>
              </a:spcBef>
              <a:spcAft>
                <a:spcPts val="0"/>
              </a:spcAft>
              <a:buSzPts val="1800"/>
              <a:buAutoNum type="arabicPeriod"/>
            </a:pPr>
            <a:r>
              <a:rPr lang="en"/>
              <a:t>Creating a protocol -------------</a:t>
            </a:r>
            <a:endParaRPr/>
          </a:p>
          <a:p>
            <a:pPr indent="-342900" lvl="0" marL="457200" rtl="0" algn="l">
              <a:spcBef>
                <a:spcPts val="0"/>
              </a:spcBef>
              <a:spcAft>
                <a:spcPts val="0"/>
              </a:spcAft>
              <a:buSzPts val="1800"/>
              <a:buAutoNum type="arabicPeriod"/>
            </a:pPr>
            <a:r>
              <a:rPr lang="en"/>
              <a:t>Creating Labware ---------------</a:t>
            </a:r>
            <a:endParaRPr/>
          </a:p>
          <a:p>
            <a:pPr indent="-342900" lvl="0" marL="457200" rtl="0" algn="l">
              <a:spcBef>
                <a:spcPts val="0"/>
              </a:spcBef>
              <a:spcAft>
                <a:spcPts val="0"/>
              </a:spcAft>
              <a:buSzPts val="1800"/>
              <a:buAutoNum type="arabicPeriod"/>
            </a:pPr>
            <a:r>
              <a:rPr lang="en"/>
              <a:t>Running a protocol -------------</a:t>
            </a:r>
            <a:endParaRPr/>
          </a:p>
          <a:p>
            <a:pPr indent="-342900" lvl="0" marL="457200" rtl="0" algn="l">
              <a:spcBef>
                <a:spcPts val="0"/>
              </a:spcBef>
              <a:spcAft>
                <a:spcPts val="0"/>
              </a:spcAft>
              <a:buSzPts val="1800"/>
              <a:buAutoNum type="arabicPeriod"/>
            </a:pPr>
            <a:r>
              <a:rPr lang="en"/>
              <a:t>Making Changes ----------------</a:t>
            </a:r>
            <a:endParaRPr/>
          </a:p>
          <a:p>
            <a:pPr indent="0" lvl="0" marL="457200" rtl="0" algn="l">
              <a:spcBef>
                <a:spcPts val="1200"/>
              </a:spcBef>
              <a:spcAft>
                <a:spcPts val="1200"/>
              </a:spcAft>
              <a:buNone/>
            </a:pPr>
            <a:r>
              <a:rPr lang="en"/>
              <a:t> </a:t>
            </a:r>
            <a:endParaRPr/>
          </a:p>
        </p:txBody>
      </p:sp>
      <p:sp>
        <p:nvSpPr>
          <p:cNvPr id="62" name="Google Shape;62;p14"/>
          <p:cNvSpPr txBox="1"/>
          <p:nvPr>
            <p:ph type="title"/>
          </p:nvPr>
        </p:nvSpPr>
        <p:spPr>
          <a:xfrm>
            <a:off x="3882300" y="445025"/>
            <a:ext cx="188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Slides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washing position in api</a:t>
            </a:r>
            <a:endParaRPr/>
          </a:p>
        </p:txBody>
      </p:sp>
      <p:sp>
        <p:nvSpPr>
          <p:cNvPr id="191" name="Google Shape;191;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Import the locations to the api for the washing positions</a:t>
            </a:r>
            <a:endParaRPr/>
          </a:p>
        </p:txBody>
      </p:sp>
      <p:pic>
        <p:nvPicPr>
          <p:cNvPr id="192" name="Google Shape;192;p32"/>
          <p:cNvPicPr preferRelativeResize="0"/>
          <p:nvPr/>
        </p:nvPicPr>
        <p:blipFill>
          <a:blip r:embed="rId3">
            <a:alphaModFix/>
          </a:blip>
          <a:stretch>
            <a:fillRect/>
          </a:stretch>
        </p:blipFill>
        <p:spPr>
          <a:xfrm>
            <a:off x="4724400" y="152400"/>
            <a:ext cx="3956983"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wash protocol</a:t>
            </a:r>
            <a:endParaRPr/>
          </a:p>
        </p:txBody>
      </p:sp>
      <p:sp>
        <p:nvSpPr>
          <p:cNvPr id="198" name="Google Shape;198;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step washed the syringe at the beginning of the protocol in the following steps: </a:t>
            </a:r>
            <a:endParaRPr/>
          </a:p>
          <a:p>
            <a:pPr indent="-342900" lvl="0" marL="457200" rtl="0" algn="l">
              <a:spcBef>
                <a:spcPts val="1200"/>
              </a:spcBef>
              <a:spcAft>
                <a:spcPts val="0"/>
              </a:spcAft>
              <a:buSzPts val="1800"/>
              <a:buAutoNum type="arabicPeriod"/>
            </a:pPr>
            <a:r>
              <a:rPr lang="en"/>
              <a:t>Go to waste and drop all the liquid in the syringe. </a:t>
            </a:r>
            <a:endParaRPr/>
          </a:p>
          <a:p>
            <a:pPr indent="-342900" lvl="0" marL="457200" rtl="0" algn="l">
              <a:spcBef>
                <a:spcPts val="0"/>
              </a:spcBef>
              <a:spcAft>
                <a:spcPts val="0"/>
              </a:spcAft>
              <a:buSzPts val="1800"/>
              <a:buAutoNum type="arabicPeriod"/>
            </a:pPr>
            <a:r>
              <a:rPr lang="en"/>
              <a:t>Go to wash and aspirate then drop water to rinse the syringe. </a:t>
            </a:r>
            <a:endParaRPr/>
          </a:p>
          <a:p>
            <a:pPr indent="-342900" lvl="0" marL="457200" rtl="0" algn="l">
              <a:spcBef>
                <a:spcPts val="0"/>
              </a:spcBef>
              <a:spcAft>
                <a:spcPts val="0"/>
              </a:spcAft>
              <a:buSzPts val="1800"/>
              <a:buAutoNum type="arabicPeriod"/>
            </a:pPr>
            <a:r>
              <a:rPr lang="en"/>
              <a:t>Go to clean water and </a:t>
            </a:r>
            <a:r>
              <a:rPr lang="en"/>
              <a:t>absorb</a:t>
            </a:r>
            <a:r>
              <a:rPr lang="en"/>
              <a:t> water until about half of the syringe</a:t>
            </a:r>
            <a:endParaRPr/>
          </a:p>
        </p:txBody>
      </p:sp>
      <p:pic>
        <p:nvPicPr>
          <p:cNvPr id="199" name="Google Shape;199;p33"/>
          <p:cNvPicPr preferRelativeResize="0"/>
          <p:nvPr/>
        </p:nvPicPr>
        <p:blipFill>
          <a:blip r:embed="rId3">
            <a:alphaModFix/>
          </a:blip>
          <a:stretch>
            <a:fillRect/>
          </a:stretch>
        </p:blipFill>
        <p:spPr>
          <a:xfrm>
            <a:off x="4724400" y="152400"/>
            <a:ext cx="3956983"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Protocol instructions</a:t>
            </a:r>
            <a:endParaRPr/>
          </a:p>
        </p:txBody>
      </p:sp>
      <p:sp>
        <p:nvSpPr>
          <p:cNvPr id="205" name="Google Shape;205;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section </a:t>
            </a:r>
            <a:r>
              <a:rPr lang="en"/>
              <a:t>contains</a:t>
            </a:r>
            <a:r>
              <a:rPr lang="en"/>
              <a:t> the instructions for the protocols. It can do as many as needed. If there is a basic knowledge of python, “for” loops could be implemented to repeat a large set of instructions. It is easier to edit this section in an IDE like </a:t>
            </a:r>
            <a:r>
              <a:rPr lang="en"/>
              <a:t>visual</a:t>
            </a:r>
            <a:r>
              <a:rPr lang="en"/>
              <a:t> studio. </a:t>
            </a:r>
            <a:endParaRPr/>
          </a:p>
        </p:txBody>
      </p:sp>
      <p:pic>
        <p:nvPicPr>
          <p:cNvPr id="206" name="Google Shape;206;p34"/>
          <p:cNvPicPr preferRelativeResize="0"/>
          <p:nvPr/>
        </p:nvPicPr>
        <p:blipFill>
          <a:blip r:embed="rId3">
            <a:alphaModFix/>
          </a:blip>
          <a:stretch>
            <a:fillRect/>
          </a:stretch>
        </p:blipFill>
        <p:spPr>
          <a:xfrm>
            <a:off x="4724400" y="152400"/>
            <a:ext cx="3935477"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 of protocol</a:t>
            </a:r>
            <a:endParaRPr/>
          </a:p>
        </p:txBody>
      </p:sp>
      <p:sp>
        <p:nvSpPr>
          <p:cNvPr id="212" name="Google Shape;212;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order to keep water in the syringe so that it does not evaporate causing the next protocol run in a day or two to switch syringe, we fill the syringe with water, then we </a:t>
            </a:r>
            <a:r>
              <a:rPr lang="en"/>
              <a:t>move the pipette to the 3rd slot so that it is out of the way. </a:t>
            </a:r>
            <a:endParaRPr/>
          </a:p>
        </p:txBody>
      </p:sp>
      <p:pic>
        <p:nvPicPr>
          <p:cNvPr id="213" name="Google Shape;213;p35"/>
          <p:cNvPicPr preferRelativeResize="0"/>
          <p:nvPr/>
        </p:nvPicPr>
        <p:blipFill>
          <a:blip r:embed="rId3">
            <a:alphaModFix/>
          </a:blip>
          <a:stretch>
            <a:fillRect/>
          </a:stretch>
        </p:blipFill>
        <p:spPr>
          <a:xfrm>
            <a:off x="4724400" y="152400"/>
            <a:ext cx="3946230" cy="48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Robot-App interface </a:t>
            </a:r>
            <a:endParaRPr/>
          </a:p>
        </p:txBody>
      </p:sp>
      <p:sp>
        <p:nvSpPr>
          <p:cNvPr id="219" name="Google Shape;219;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 USB to TTL (FT232RL) device is use to </a:t>
            </a:r>
            <a:r>
              <a:rPr lang="en"/>
              <a:t>connect</a:t>
            </a:r>
            <a:r>
              <a:rPr lang="en"/>
              <a:t> from the computer to the Smoothieboard </a:t>
            </a:r>
            <a:r>
              <a:rPr lang="en"/>
              <a:t>through the</a:t>
            </a:r>
            <a:r>
              <a:rPr lang="en"/>
              <a:t> Rx and Tx in the RasPi shield. </a:t>
            </a:r>
            <a:endParaRPr/>
          </a:p>
          <a:p>
            <a:pPr indent="0" lvl="0" marL="0" rtl="0" algn="l">
              <a:spcBef>
                <a:spcPts val="1200"/>
              </a:spcBef>
              <a:spcAft>
                <a:spcPts val="0"/>
              </a:spcAft>
              <a:buNone/>
            </a:pPr>
            <a:r>
              <a:rPr lang="en"/>
              <a:t>We need to </a:t>
            </a:r>
            <a:r>
              <a:rPr lang="en"/>
              <a:t>connect:</a:t>
            </a:r>
            <a:endParaRPr/>
          </a:p>
          <a:p>
            <a:pPr indent="-325755" lvl="0" marL="457200" rtl="0" algn="l">
              <a:spcBef>
                <a:spcPts val="1200"/>
              </a:spcBef>
              <a:spcAft>
                <a:spcPts val="0"/>
              </a:spcAft>
              <a:buSzPct val="100000"/>
              <a:buAutoNum type="arabicPeriod"/>
            </a:pPr>
            <a:r>
              <a:rPr lang="en"/>
              <a:t>Ground</a:t>
            </a:r>
            <a:endParaRPr/>
          </a:p>
          <a:p>
            <a:pPr indent="-325755" lvl="0" marL="457200" rtl="0" algn="l">
              <a:spcBef>
                <a:spcPts val="0"/>
              </a:spcBef>
              <a:spcAft>
                <a:spcPts val="0"/>
              </a:spcAft>
              <a:buSzPct val="100000"/>
              <a:buAutoNum type="arabicPeriod"/>
            </a:pPr>
            <a:r>
              <a:rPr lang="en"/>
              <a:t>Rx</a:t>
            </a:r>
            <a:endParaRPr/>
          </a:p>
          <a:p>
            <a:pPr indent="-325755" lvl="0" marL="457200" rtl="0" algn="l">
              <a:spcBef>
                <a:spcPts val="0"/>
              </a:spcBef>
              <a:spcAft>
                <a:spcPts val="0"/>
              </a:spcAft>
              <a:buSzPct val="100000"/>
              <a:buAutoNum type="arabicPeriod"/>
            </a:pPr>
            <a:r>
              <a:rPr lang="en"/>
              <a:t>Tx </a:t>
            </a:r>
            <a:endParaRPr/>
          </a:p>
          <a:p>
            <a:pPr indent="0" lvl="0" marL="0" rtl="0" algn="l">
              <a:spcBef>
                <a:spcPts val="1200"/>
              </a:spcBef>
              <a:spcAft>
                <a:spcPts val="1200"/>
              </a:spcAft>
              <a:buNone/>
            </a:pPr>
            <a:r>
              <a:rPr lang="en"/>
              <a:t>**Since we use serial connection, it might be necessary to check the port name and input it manually, depending on the operating system used.</a:t>
            </a:r>
            <a:endParaRPr/>
          </a:p>
        </p:txBody>
      </p:sp>
      <p:pic>
        <p:nvPicPr>
          <p:cNvPr id="220" name="Google Shape;220;p36"/>
          <p:cNvPicPr preferRelativeResize="0"/>
          <p:nvPr/>
        </p:nvPicPr>
        <p:blipFill>
          <a:blip r:embed="rId3">
            <a:alphaModFix/>
          </a:blip>
          <a:stretch>
            <a:fillRect/>
          </a:stretch>
        </p:blipFill>
        <p:spPr>
          <a:xfrm>
            <a:off x="5427775" y="574625"/>
            <a:ext cx="2584175" cy="3994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410425" y="47475"/>
            <a:ext cx="34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Robot-App interface </a:t>
            </a:r>
            <a:endParaRPr/>
          </a:p>
        </p:txBody>
      </p:sp>
      <p:sp>
        <p:nvSpPr>
          <p:cNvPr id="226" name="Google Shape;226;p37"/>
          <p:cNvSpPr txBox="1"/>
          <p:nvPr/>
        </p:nvSpPr>
        <p:spPr>
          <a:xfrm>
            <a:off x="477975" y="1345850"/>
            <a:ext cx="1443900" cy="4002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web_app.py</a:t>
            </a:r>
            <a:endParaRPr/>
          </a:p>
        </p:txBody>
      </p:sp>
      <p:sp>
        <p:nvSpPr>
          <p:cNvPr id="227" name="Google Shape;227;p37"/>
          <p:cNvSpPr txBox="1"/>
          <p:nvPr/>
        </p:nvSpPr>
        <p:spPr>
          <a:xfrm>
            <a:off x="897350" y="656488"/>
            <a:ext cx="14439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coordinator.py</a:t>
            </a:r>
            <a:endParaRPr/>
          </a:p>
        </p:txBody>
      </p:sp>
      <p:sp>
        <p:nvSpPr>
          <p:cNvPr id="228" name="Google Shape;228;p37"/>
          <p:cNvSpPr txBox="1"/>
          <p:nvPr/>
        </p:nvSpPr>
        <p:spPr>
          <a:xfrm>
            <a:off x="576700" y="2352963"/>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r>
              <a:rPr lang="en"/>
              <a:t>ython_execute</a:t>
            </a:r>
            <a:r>
              <a:rPr lang="en"/>
              <a:t>.py</a:t>
            </a:r>
            <a:endParaRPr/>
          </a:p>
        </p:txBody>
      </p:sp>
      <p:sp>
        <p:nvSpPr>
          <p:cNvPr id="229" name="Google Shape;229;p37"/>
          <p:cNvSpPr txBox="1"/>
          <p:nvPr/>
        </p:nvSpPr>
        <p:spPr>
          <a:xfrm>
            <a:off x="576700" y="3613413"/>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constants</a:t>
            </a:r>
            <a:r>
              <a:rPr lang="en"/>
              <a:t>.py</a:t>
            </a:r>
            <a:endParaRPr/>
          </a:p>
        </p:txBody>
      </p:sp>
      <p:cxnSp>
        <p:nvCxnSpPr>
          <p:cNvPr id="230" name="Google Shape;230;p37"/>
          <p:cNvCxnSpPr>
            <a:stCxn id="226" idx="0"/>
            <a:endCxn id="227" idx="1"/>
          </p:cNvCxnSpPr>
          <p:nvPr/>
        </p:nvCxnSpPr>
        <p:spPr>
          <a:xfrm flipH="1" rot="5400000">
            <a:off x="803925" y="949850"/>
            <a:ext cx="489300" cy="302700"/>
          </a:xfrm>
          <a:prstGeom prst="bentConnector4">
            <a:avLst>
              <a:gd fmla="val 29549" name="adj1"/>
              <a:gd fmla="val 178626" name="adj2"/>
            </a:avLst>
          </a:prstGeom>
          <a:noFill/>
          <a:ln cap="flat" cmpd="sng" w="9525">
            <a:solidFill>
              <a:schemeClr val="dk2"/>
            </a:solidFill>
            <a:prstDash val="solid"/>
            <a:round/>
            <a:headEnd len="med" w="med" type="none"/>
            <a:tailEnd len="med" w="med" type="none"/>
          </a:ln>
        </p:spPr>
      </p:cxnSp>
      <p:cxnSp>
        <p:nvCxnSpPr>
          <p:cNvPr id="231" name="Google Shape;231;p37"/>
          <p:cNvCxnSpPr>
            <a:stCxn id="226" idx="2"/>
            <a:endCxn id="228" idx="1"/>
          </p:cNvCxnSpPr>
          <p:nvPr/>
        </p:nvCxnSpPr>
        <p:spPr>
          <a:xfrm rot="5400000">
            <a:off x="484875" y="1838000"/>
            <a:ext cx="807000" cy="623100"/>
          </a:xfrm>
          <a:prstGeom prst="bentConnector4">
            <a:avLst>
              <a:gd fmla="val 37603" name="adj1"/>
              <a:gd fmla="val 138236" name="adj2"/>
            </a:avLst>
          </a:prstGeom>
          <a:noFill/>
          <a:ln cap="flat" cmpd="sng" w="9525">
            <a:solidFill>
              <a:schemeClr val="dk2"/>
            </a:solidFill>
            <a:prstDash val="solid"/>
            <a:round/>
            <a:headEnd len="med" w="med" type="none"/>
            <a:tailEnd len="med" w="med" type="none"/>
          </a:ln>
        </p:spPr>
      </p:cxnSp>
      <p:cxnSp>
        <p:nvCxnSpPr>
          <p:cNvPr id="232" name="Google Shape;232;p37"/>
          <p:cNvCxnSpPr>
            <a:stCxn id="226" idx="2"/>
            <a:endCxn id="229" idx="1"/>
          </p:cNvCxnSpPr>
          <p:nvPr/>
        </p:nvCxnSpPr>
        <p:spPr>
          <a:xfrm rot="5400000">
            <a:off x="-145425" y="2468300"/>
            <a:ext cx="2067600" cy="623100"/>
          </a:xfrm>
          <a:prstGeom prst="bentConnector4">
            <a:avLst>
              <a:gd fmla="val 14780" name="adj1"/>
              <a:gd fmla="val 138236" name="adj2"/>
            </a:avLst>
          </a:prstGeom>
          <a:noFill/>
          <a:ln cap="flat" cmpd="sng" w="9525">
            <a:solidFill>
              <a:schemeClr val="dk2"/>
            </a:solidFill>
            <a:prstDash val="solid"/>
            <a:round/>
            <a:headEnd len="med" w="med" type="none"/>
            <a:tailEnd len="med" w="med" type="none"/>
          </a:ln>
        </p:spPr>
      </p:cxnSp>
      <p:sp>
        <p:nvSpPr>
          <p:cNvPr id="233" name="Google Shape;233;p37"/>
          <p:cNvSpPr txBox="1"/>
          <p:nvPr/>
        </p:nvSpPr>
        <p:spPr>
          <a:xfrm>
            <a:off x="3071675" y="1132488"/>
            <a:ext cx="6990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Flask</a:t>
            </a:r>
            <a:endParaRPr/>
          </a:p>
        </p:txBody>
      </p:sp>
      <p:sp>
        <p:nvSpPr>
          <p:cNvPr id="234" name="Google Shape;234;p37"/>
          <p:cNvSpPr txBox="1"/>
          <p:nvPr/>
        </p:nvSpPr>
        <p:spPr>
          <a:xfrm>
            <a:off x="3050013" y="1577625"/>
            <a:ext cx="9336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Open-cv</a:t>
            </a:r>
            <a:endParaRPr/>
          </a:p>
        </p:txBody>
      </p:sp>
      <p:sp>
        <p:nvSpPr>
          <p:cNvPr id="235" name="Google Shape;235;p37"/>
          <p:cNvSpPr txBox="1"/>
          <p:nvPr/>
        </p:nvSpPr>
        <p:spPr>
          <a:xfrm>
            <a:off x="576700" y="4222388"/>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video_stream</a:t>
            </a:r>
            <a:r>
              <a:rPr lang="en"/>
              <a:t>.py</a:t>
            </a:r>
            <a:endParaRPr/>
          </a:p>
        </p:txBody>
      </p:sp>
      <p:cxnSp>
        <p:nvCxnSpPr>
          <p:cNvPr id="236" name="Google Shape;236;p37"/>
          <p:cNvCxnSpPr>
            <a:stCxn id="226" idx="2"/>
            <a:endCxn id="235" idx="1"/>
          </p:cNvCxnSpPr>
          <p:nvPr/>
        </p:nvCxnSpPr>
        <p:spPr>
          <a:xfrm rot="5400000">
            <a:off x="-449775" y="2772650"/>
            <a:ext cx="2676300" cy="623100"/>
          </a:xfrm>
          <a:prstGeom prst="bentConnector4">
            <a:avLst>
              <a:gd fmla="val 11419" name="adj1"/>
              <a:gd fmla="val 138236" name="adj2"/>
            </a:avLst>
          </a:prstGeom>
          <a:noFill/>
          <a:ln cap="flat" cmpd="sng" w="9525">
            <a:solidFill>
              <a:schemeClr val="dk2"/>
            </a:solidFill>
            <a:prstDash val="solid"/>
            <a:round/>
            <a:headEnd len="med" w="med" type="none"/>
            <a:tailEnd len="med" w="med" type="none"/>
          </a:ln>
        </p:spPr>
      </p:cxnSp>
      <p:cxnSp>
        <p:nvCxnSpPr>
          <p:cNvPr id="237" name="Google Shape;237;p37"/>
          <p:cNvCxnSpPr>
            <a:stCxn id="226" idx="3"/>
            <a:endCxn id="233" idx="1"/>
          </p:cNvCxnSpPr>
          <p:nvPr/>
        </p:nvCxnSpPr>
        <p:spPr>
          <a:xfrm flipH="1" rot="10800000">
            <a:off x="1921875" y="1332650"/>
            <a:ext cx="1149900" cy="2133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38" name="Google Shape;238;p37"/>
          <p:cNvCxnSpPr>
            <a:stCxn id="234" idx="1"/>
            <a:endCxn id="226" idx="3"/>
          </p:cNvCxnSpPr>
          <p:nvPr/>
        </p:nvCxnSpPr>
        <p:spPr>
          <a:xfrm rot="10800000">
            <a:off x="1922013" y="1545825"/>
            <a:ext cx="1128000" cy="231900"/>
          </a:xfrm>
          <a:prstGeom prst="bentConnector3">
            <a:avLst>
              <a:gd fmla="val 50006" name="adj1"/>
            </a:avLst>
          </a:prstGeom>
          <a:noFill/>
          <a:ln cap="flat" cmpd="sng" w="9525">
            <a:solidFill>
              <a:schemeClr val="dk2"/>
            </a:solidFill>
            <a:prstDash val="solid"/>
            <a:round/>
            <a:headEnd len="med" w="med" type="none"/>
            <a:tailEnd len="med" w="med" type="none"/>
          </a:ln>
        </p:spPr>
      </p:cxnSp>
      <p:sp>
        <p:nvSpPr>
          <p:cNvPr id="239" name="Google Shape;239;p37"/>
          <p:cNvSpPr txBox="1"/>
          <p:nvPr/>
        </p:nvSpPr>
        <p:spPr>
          <a:xfrm>
            <a:off x="4920500" y="3692750"/>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
            </a:r>
            <a:r>
              <a:rPr lang="en"/>
              <a:t>abware_class</a:t>
            </a:r>
            <a:r>
              <a:rPr lang="en"/>
              <a:t>.py</a:t>
            </a:r>
            <a:endParaRPr/>
          </a:p>
        </p:txBody>
      </p:sp>
      <p:sp>
        <p:nvSpPr>
          <p:cNvPr id="240" name="Google Shape;240;p37"/>
          <p:cNvSpPr txBox="1"/>
          <p:nvPr/>
        </p:nvSpPr>
        <p:spPr>
          <a:xfrm>
            <a:off x="4920500" y="9960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OTdriver</a:t>
            </a:r>
            <a:r>
              <a:rPr lang="en"/>
              <a:t>.py</a:t>
            </a:r>
            <a:endParaRPr/>
          </a:p>
        </p:txBody>
      </p:sp>
      <p:sp>
        <p:nvSpPr>
          <p:cNvPr id="241" name="Google Shape;241;p37"/>
          <p:cNvSpPr txBox="1"/>
          <p:nvPr/>
        </p:nvSpPr>
        <p:spPr>
          <a:xfrm>
            <a:off x="4920500" y="604488"/>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TD</a:t>
            </a:r>
            <a:r>
              <a:rPr lang="en"/>
              <a:t>driver.py</a:t>
            </a:r>
            <a:endParaRPr/>
          </a:p>
        </p:txBody>
      </p:sp>
      <p:sp>
        <p:nvSpPr>
          <p:cNvPr id="242" name="Google Shape;242;p37"/>
          <p:cNvSpPr txBox="1"/>
          <p:nvPr/>
        </p:nvSpPr>
        <p:spPr>
          <a:xfrm>
            <a:off x="4920500" y="1109388"/>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TC</a:t>
            </a:r>
            <a:r>
              <a:rPr lang="en"/>
              <a:t>driver.py</a:t>
            </a:r>
            <a:endParaRPr/>
          </a:p>
        </p:txBody>
      </p:sp>
      <p:sp>
        <p:nvSpPr>
          <p:cNvPr id="243" name="Google Shape;243;p37"/>
          <p:cNvSpPr txBox="1"/>
          <p:nvPr/>
        </p:nvSpPr>
        <p:spPr>
          <a:xfrm>
            <a:off x="4920500" y="1614288"/>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Joystick</a:t>
            </a:r>
            <a:r>
              <a:rPr lang="en"/>
              <a:t>.py</a:t>
            </a:r>
            <a:endParaRPr/>
          </a:p>
        </p:txBody>
      </p:sp>
      <p:sp>
        <p:nvSpPr>
          <p:cNvPr id="244" name="Google Shape;244;p37"/>
          <p:cNvSpPr txBox="1"/>
          <p:nvPr/>
        </p:nvSpPr>
        <p:spPr>
          <a:xfrm>
            <a:off x="4920500" y="2119200"/>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Joystick_profile</a:t>
            </a:r>
            <a:r>
              <a:rPr lang="en"/>
              <a:t>.py</a:t>
            </a:r>
            <a:endParaRPr/>
          </a:p>
        </p:txBody>
      </p:sp>
      <p:sp>
        <p:nvSpPr>
          <p:cNvPr id="245" name="Google Shape;245;p37"/>
          <p:cNvSpPr txBox="1"/>
          <p:nvPr/>
        </p:nvSpPr>
        <p:spPr>
          <a:xfrm>
            <a:off x="4920500" y="4171475"/>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Models_manager</a:t>
            </a:r>
            <a:r>
              <a:rPr lang="en"/>
              <a:t>.py</a:t>
            </a:r>
            <a:endParaRPr/>
          </a:p>
        </p:txBody>
      </p:sp>
      <p:sp>
        <p:nvSpPr>
          <p:cNvPr id="246" name="Google Shape;246;p37"/>
          <p:cNvSpPr txBox="1"/>
          <p:nvPr/>
        </p:nvSpPr>
        <p:spPr>
          <a:xfrm>
            <a:off x="4920500" y="4676375"/>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a:r>
            <a:r>
              <a:rPr lang="en"/>
              <a:t>alibration</a:t>
            </a:r>
            <a:r>
              <a:rPr lang="en"/>
              <a:t>.py</a:t>
            </a:r>
            <a:endParaRPr/>
          </a:p>
        </p:txBody>
      </p:sp>
      <p:sp>
        <p:nvSpPr>
          <p:cNvPr id="247" name="Google Shape;247;p37"/>
          <p:cNvSpPr txBox="1"/>
          <p:nvPr/>
        </p:nvSpPr>
        <p:spPr>
          <a:xfrm>
            <a:off x="4933500" y="3164975"/>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
            </a:r>
            <a:r>
              <a:rPr lang="en"/>
              <a:t>eck</a:t>
            </a:r>
            <a:r>
              <a:rPr lang="en"/>
              <a:t>.py</a:t>
            </a:r>
            <a:endParaRPr/>
          </a:p>
        </p:txBody>
      </p:sp>
      <p:sp>
        <p:nvSpPr>
          <p:cNvPr id="248" name="Google Shape;248;p37"/>
          <p:cNvSpPr txBox="1"/>
          <p:nvPr/>
        </p:nvSpPr>
        <p:spPr>
          <a:xfrm>
            <a:off x="4920500" y="2637188"/>
            <a:ext cx="15753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keyboard</a:t>
            </a:r>
            <a:r>
              <a:rPr lang="en"/>
              <a:t>.py</a:t>
            </a:r>
            <a:endParaRPr/>
          </a:p>
        </p:txBody>
      </p:sp>
      <p:cxnSp>
        <p:nvCxnSpPr>
          <p:cNvPr id="249" name="Google Shape;249;p37"/>
          <p:cNvCxnSpPr>
            <a:stCxn id="227" idx="3"/>
            <a:endCxn id="239" idx="1"/>
          </p:cNvCxnSpPr>
          <p:nvPr/>
        </p:nvCxnSpPr>
        <p:spPr>
          <a:xfrm>
            <a:off x="2341250" y="856588"/>
            <a:ext cx="2579400" cy="3036300"/>
          </a:xfrm>
          <a:prstGeom prst="bentConnector3">
            <a:avLst>
              <a:gd fmla="val 87207" name="adj1"/>
            </a:avLst>
          </a:prstGeom>
          <a:noFill/>
          <a:ln cap="flat" cmpd="sng" w="9525">
            <a:solidFill>
              <a:schemeClr val="dk2"/>
            </a:solidFill>
            <a:prstDash val="solid"/>
            <a:round/>
            <a:headEnd len="med" w="med" type="none"/>
            <a:tailEnd len="med" w="med" type="none"/>
          </a:ln>
        </p:spPr>
      </p:cxnSp>
      <p:cxnSp>
        <p:nvCxnSpPr>
          <p:cNvPr id="250" name="Google Shape;250;p37"/>
          <p:cNvCxnSpPr>
            <a:stCxn id="240" idx="1"/>
            <a:endCxn id="227" idx="3"/>
          </p:cNvCxnSpPr>
          <p:nvPr/>
        </p:nvCxnSpPr>
        <p:spPr>
          <a:xfrm flipH="1">
            <a:off x="2341400" y="299700"/>
            <a:ext cx="2579100" cy="556800"/>
          </a:xfrm>
          <a:prstGeom prst="bentConnector3">
            <a:avLst>
              <a:gd fmla="val 11353" name="adj1"/>
            </a:avLst>
          </a:prstGeom>
          <a:noFill/>
          <a:ln cap="flat" cmpd="sng" w="9525">
            <a:solidFill>
              <a:schemeClr val="dk2"/>
            </a:solidFill>
            <a:prstDash val="solid"/>
            <a:round/>
            <a:headEnd len="med" w="med" type="none"/>
            <a:tailEnd len="med" w="med" type="none"/>
          </a:ln>
        </p:spPr>
      </p:cxnSp>
      <p:cxnSp>
        <p:nvCxnSpPr>
          <p:cNvPr id="251" name="Google Shape;251;p37"/>
          <p:cNvCxnSpPr>
            <a:stCxn id="241" idx="1"/>
            <a:endCxn id="227" idx="3"/>
          </p:cNvCxnSpPr>
          <p:nvPr/>
        </p:nvCxnSpPr>
        <p:spPr>
          <a:xfrm flipH="1">
            <a:off x="2341400" y="804588"/>
            <a:ext cx="2579100" cy="51900"/>
          </a:xfrm>
          <a:prstGeom prst="bentConnector3">
            <a:avLst>
              <a:gd fmla="val 11926" name="adj1"/>
            </a:avLst>
          </a:prstGeom>
          <a:noFill/>
          <a:ln cap="flat" cmpd="sng" w="9525">
            <a:solidFill>
              <a:schemeClr val="dk2"/>
            </a:solidFill>
            <a:prstDash val="solid"/>
            <a:round/>
            <a:headEnd len="med" w="med" type="none"/>
            <a:tailEnd len="med" w="med" type="none"/>
          </a:ln>
        </p:spPr>
      </p:cxnSp>
      <p:cxnSp>
        <p:nvCxnSpPr>
          <p:cNvPr id="252" name="Google Shape;252;p37"/>
          <p:cNvCxnSpPr>
            <a:stCxn id="241" idx="1"/>
            <a:endCxn id="227" idx="3"/>
          </p:cNvCxnSpPr>
          <p:nvPr/>
        </p:nvCxnSpPr>
        <p:spPr>
          <a:xfrm flipH="1">
            <a:off x="2341400" y="804588"/>
            <a:ext cx="2579100" cy="51900"/>
          </a:xfrm>
          <a:prstGeom prst="bentConnector3">
            <a:avLst>
              <a:gd fmla="val 11926" name="adj1"/>
            </a:avLst>
          </a:prstGeom>
          <a:noFill/>
          <a:ln cap="flat" cmpd="sng" w="9525">
            <a:solidFill>
              <a:schemeClr val="dk2"/>
            </a:solidFill>
            <a:prstDash val="solid"/>
            <a:round/>
            <a:headEnd len="med" w="med" type="none"/>
            <a:tailEnd len="med" w="med" type="none"/>
          </a:ln>
        </p:spPr>
      </p:cxnSp>
      <p:cxnSp>
        <p:nvCxnSpPr>
          <p:cNvPr id="253" name="Google Shape;253;p37"/>
          <p:cNvCxnSpPr>
            <a:stCxn id="242" idx="1"/>
            <a:endCxn id="227" idx="3"/>
          </p:cNvCxnSpPr>
          <p:nvPr/>
        </p:nvCxnSpPr>
        <p:spPr>
          <a:xfrm rot="10800000">
            <a:off x="2341400" y="856488"/>
            <a:ext cx="2579100" cy="453000"/>
          </a:xfrm>
          <a:prstGeom prst="bentConnector3">
            <a:avLst>
              <a:gd fmla="val 12310" name="adj1"/>
            </a:avLst>
          </a:prstGeom>
          <a:noFill/>
          <a:ln cap="flat" cmpd="sng" w="9525">
            <a:solidFill>
              <a:schemeClr val="dk2"/>
            </a:solidFill>
            <a:prstDash val="solid"/>
            <a:round/>
            <a:headEnd len="med" w="med" type="none"/>
            <a:tailEnd len="med" w="med" type="none"/>
          </a:ln>
        </p:spPr>
      </p:cxnSp>
      <p:cxnSp>
        <p:nvCxnSpPr>
          <p:cNvPr id="254" name="Google Shape;254;p37"/>
          <p:cNvCxnSpPr>
            <a:stCxn id="227" idx="3"/>
            <a:endCxn id="243" idx="1"/>
          </p:cNvCxnSpPr>
          <p:nvPr/>
        </p:nvCxnSpPr>
        <p:spPr>
          <a:xfrm>
            <a:off x="2341250" y="856588"/>
            <a:ext cx="2579400" cy="957900"/>
          </a:xfrm>
          <a:prstGeom prst="bentConnector3">
            <a:avLst>
              <a:gd fmla="val 86729" name="adj1"/>
            </a:avLst>
          </a:prstGeom>
          <a:noFill/>
          <a:ln cap="flat" cmpd="sng" w="9525">
            <a:solidFill>
              <a:schemeClr val="dk2"/>
            </a:solidFill>
            <a:prstDash val="solid"/>
            <a:round/>
            <a:headEnd len="med" w="med" type="none"/>
            <a:tailEnd len="med" w="med" type="none"/>
          </a:ln>
        </p:spPr>
      </p:cxnSp>
      <p:cxnSp>
        <p:nvCxnSpPr>
          <p:cNvPr id="255" name="Google Shape;255;p37"/>
          <p:cNvCxnSpPr>
            <a:stCxn id="227" idx="3"/>
            <a:endCxn id="244" idx="1"/>
          </p:cNvCxnSpPr>
          <p:nvPr/>
        </p:nvCxnSpPr>
        <p:spPr>
          <a:xfrm>
            <a:off x="2341250" y="856588"/>
            <a:ext cx="2579400" cy="1462800"/>
          </a:xfrm>
          <a:prstGeom prst="bentConnector3">
            <a:avLst>
              <a:gd fmla="val 87685" name="adj1"/>
            </a:avLst>
          </a:prstGeom>
          <a:noFill/>
          <a:ln cap="flat" cmpd="sng" w="9525">
            <a:solidFill>
              <a:schemeClr val="dk2"/>
            </a:solidFill>
            <a:prstDash val="solid"/>
            <a:round/>
            <a:headEnd len="med" w="med" type="none"/>
            <a:tailEnd len="med" w="med" type="none"/>
          </a:ln>
        </p:spPr>
      </p:cxnSp>
      <p:cxnSp>
        <p:nvCxnSpPr>
          <p:cNvPr id="256" name="Google Shape;256;p37"/>
          <p:cNvCxnSpPr>
            <a:stCxn id="227" idx="3"/>
            <a:endCxn id="245" idx="1"/>
          </p:cNvCxnSpPr>
          <p:nvPr/>
        </p:nvCxnSpPr>
        <p:spPr>
          <a:xfrm>
            <a:off x="2341250" y="856588"/>
            <a:ext cx="2579400" cy="3515100"/>
          </a:xfrm>
          <a:prstGeom prst="bentConnector3">
            <a:avLst>
              <a:gd fmla="val 87685" name="adj1"/>
            </a:avLst>
          </a:prstGeom>
          <a:noFill/>
          <a:ln cap="flat" cmpd="sng" w="9525">
            <a:solidFill>
              <a:schemeClr val="dk2"/>
            </a:solidFill>
            <a:prstDash val="solid"/>
            <a:round/>
            <a:headEnd len="med" w="med" type="none"/>
            <a:tailEnd len="med" w="med" type="none"/>
          </a:ln>
        </p:spPr>
      </p:cxnSp>
      <p:cxnSp>
        <p:nvCxnSpPr>
          <p:cNvPr id="257" name="Google Shape;257;p37"/>
          <p:cNvCxnSpPr>
            <a:stCxn id="227" idx="3"/>
            <a:endCxn id="246" idx="1"/>
          </p:cNvCxnSpPr>
          <p:nvPr/>
        </p:nvCxnSpPr>
        <p:spPr>
          <a:xfrm>
            <a:off x="2341250" y="856588"/>
            <a:ext cx="2579400" cy="4020000"/>
          </a:xfrm>
          <a:prstGeom prst="bentConnector3">
            <a:avLst>
              <a:gd fmla="val 87207" name="adj1"/>
            </a:avLst>
          </a:prstGeom>
          <a:noFill/>
          <a:ln cap="flat" cmpd="sng" w="9525">
            <a:solidFill>
              <a:schemeClr val="dk2"/>
            </a:solidFill>
            <a:prstDash val="solid"/>
            <a:round/>
            <a:headEnd len="med" w="med" type="none"/>
            <a:tailEnd len="med" w="med" type="none"/>
          </a:ln>
        </p:spPr>
      </p:cxnSp>
      <p:cxnSp>
        <p:nvCxnSpPr>
          <p:cNvPr id="258" name="Google Shape;258;p37"/>
          <p:cNvCxnSpPr>
            <a:stCxn id="227" idx="3"/>
            <a:endCxn id="247" idx="1"/>
          </p:cNvCxnSpPr>
          <p:nvPr/>
        </p:nvCxnSpPr>
        <p:spPr>
          <a:xfrm>
            <a:off x="2341250" y="856588"/>
            <a:ext cx="2592300" cy="2508600"/>
          </a:xfrm>
          <a:prstGeom prst="bentConnector3">
            <a:avLst>
              <a:gd fmla="val 87249" name="adj1"/>
            </a:avLst>
          </a:prstGeom>
          <a:noFill/>
          <a:ln cap="flat" cmpd="sng" w="9525">
            <a:solidFill>
              <a:schemeClr val="dk2"/>
            </a:solidFill>
            <a:prstDash val="solid"/>
            <a:round/>
            <a:headEnd len="med" w="med" type="none"/>
            <a:tailEnd len="med" w="med" type="none"/>
          </a:ln>
        </p:spPr>
      </p:cxnSp>
      <p:cxnSp>
        <p:nvCxnSpPr>
          <p:cNvPr id="259" name="Google Shape;259;p37"/>
          <p:cNvCxnSpPr>
            <a:stCxn id="248" idx="1"/>
            <a:endCxn id="227" idx="3"/>
          </p:cNvCxnSpPr>
          <p:nvPr/>
        </p:nvCxnSpPr>
        <p:spPr>
          <a:xfrm rot="10800000">
            <a:off x="2341400" y="856688"/>
            <a:ext cx="2579100" cy="1980600"/>
          </a:xfrm>
          <a:prstGeom prst="bentConnector3">
            <a:avLst>
              <a:gd fmla="val 11832" name="adj1"/>
            </a:avLst>
          </a:prstGeom>
          <a:noFill/>
          <a:ln cap="flat" cmpd="sng" w="9525">
            <a:solidFill>
              <a:schemeClr val="dk2"/>
            </a:solidFill>
            <a:prstDash val="solid"/>
            <a:round/>
            <a:headEnd len="med" w="med" type="none"/>
            <a:tailEnd len="med" w="med" type="none"/>
          </a:ln>
        </p:spPr>
      </p:cxnSp>
      <p:sp>
        <p:nvSpPr>
          <p:cNvPr id="260" name="Google Shape;260;p37"/>
          <p:cNvSpPr txBox="1"/>
          <p:nvPr/>
        </p:nvSpPr>
        <p:spPr>
          <a:xfrm>
            <a:off x="3032300" y="2119200"/>
            <a:ext cx="11265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Subproces</a:t>
            </a:r>
            <a:endParaRPr/>
          </a:p>
        </p:txBody>
      </p:sp>
      <p:sp>
        <p:nvSpPr>
          <p:cNvPr id="261" name="Google Shape;261;p37"/>
          <p:cNvSpPr txBox="1"/>
          <p:nvPr/>
        </p:nvSpPr>
        <p:spPr>
          <a:xfrm>
            <a:off x="3032300" y="2614450"/>
            <a:ext cx="6990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psutil</a:t>
            </a:r>
            <a:endParaRPr/>
          </a:p>
        </p:txBody>
      </p:sp>
      <p:sp>
        <p:nvSpPr>
          <p:cNvPr id="262" name="Google Shape;262;p37"/>
          <p:cNvSpPr txBox="1"/>
          <p:nvPr/>
        </p:nvSpPr>
        <p:spPr>
          <a:xfrm>
            <a:off x="576700" y="3015163"/>
            <a:ext cx="1826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protocol_creator</a:t>
            </a:r>
            <a:r>
              <a:rPr lang="en"/>
              <a:t>.py</a:t>
            </a:r>
            <a:endParaRPr/>
          </a:p>
        </p:txBody>
      </p:sp>
      <p:sp>
        <p:nvSpPr>
          <p:cNvPr id="263" name="Google Shape;263;p37"/>
          <p:cNvSpPr txBox="1"/>
          <p:nvPr/>
        </p:nvSpPr>
        <p:spPr>
          <a:xfrm>
            <a:off x="3032300" y="310970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plate.py</a:t>
            </a:r>
            <a:endParaRPr/>
          </a:p>
        </p:txBody>
      </p:sp>
      <p:sp>
        <p:nvSpPr>
          <p:cNvPr id="264" name="Google Shape;264;p37"/>
          <p:cNvSpPr txBox="1"/>
          <p:nvPr/>
        </p:nvSpPr>
        <p:spPr>
          <a:xfrm>
            <a:off x="3032300" y="360495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json</a:t>
            </a:r>
            <a:endParaRPr/>
          </a:p>
        </p:txBody>
      </p:sp>
      <p:sp>
        <p:nvSpPr>
          <p:cNvPr id="265" name="Google Shape;265;p37"/>
          <p:cNvSpPr txBox="1"/>
          <p:nvPr/>
        </p:nvSpPr>
        <p:spPr>
          <a:xfrm>
            <a:off x="3032300" y="410020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csv</a:t>
            </a:r>
            <a:endParaRPr/>
          </a:p>
        </p:txBody>
      </p:sp>
      <p:cxnSp>
        <p:nvCxnSpPr>
          <p:cNvPr id="266" name="Google Shape;266;p37"/>
          <p:cNvCxnSpPr>
            <a:stCxn id="260" idx="1"/>
            <a:endCxn id="228" idx="3"/>
          </p:cNvCxnSpPr>
          <p:nvPr/>
        </p:nvCxnSpPr>
        <p:spPr>
          <a:xfrm flipH="1">
            <a:off x="2403200" y="2319300"/>
            <a:ext cx="629100" cy="2337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67" name="Google Shape;267;p37"/>
          <p:cNvCxnSpPr>
            <a:stCxn id="261" idx="1"/>
            <a:endCxn id="228" idx="3"/>
          </p:cNvCxnSpPr>
          <p:nvPr/>
        </p:nvCxnSpPr>
        <p:spPr>
          <a:xfrm rot="10800000">
            <a:off x="2403200" y="2552950"/>
            <a:ext cx="629100" cy="2616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68" name="Google Shape;268;p37"/>
          <p:cNvCxnSpPr>
            <a:stCxn id="262" idx="3"/>
            <a:endCxn id="263" idx="1"/>
          </p:cNvCxnSpPr>
          <p:nvPr/>
        </p:nvCxnSpPr>
        <p:spPr>
          <a:xfrm>
            <a:off x="2403100" y="3215263"/>
            <a:ext cx="629100" cy="945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69" name="Google Shape;269;p37"/>
          <p:cNvCxnSpPr>
            <a:stCxn id="262" idx="3"/>
            <a:endCxn id="264" idx="1"/>
          </p:cNvCxnSpPr>
          <p:nvPr/>
        </p:nvCxnSpPr>
        <p:spPr>
          <a:xfrm>
            <a:off x="2403100" y="3215263"/>
            <a:ext cx="629100" cy="5898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70" name="Google Shape;270;p37"/>
          <p:cNvCxnSpPr>
            <a:stCxn id="262" idx="3"/>
            <a:endCxn id="265" idx="1"/>
          </p:cNvCxnSpPr>
          <p:nvPr/>
        </p:nvCxnSpPr>
        <p:spPr>
          <a:xfrm>
            <a:off x="2403100" y="3215263"/>
            <a:ext cx="629100" cy="1085100"/>
          </a:xfrm>
          <a:prstGeom prst="bentConnector3">
            <a:avLst>
              <a:gd fmla="val 50008" name="adj1"/>
            </a:avLst>
          </a:prstGeom>
          <a:noFill/>
          <a:ln cap="flat" cmpd="sng" w="9525">
            <a:solidFill>
              <a:schemeClr val="dk2"/>
            </a:solidFill>
            <a:prstDash val="solid"/>
            <a:round/>
            <a:headEnd len="med" w="med" type="none"/>
            <a:tailEnd len="med" w="med" type="none"/>
          </a:ln>
        </p:spPr>
      </p:cxnSp>
      <p:sp>
        <p:nvSpPr>
          <p:cNvPr id="271" name="Google Shape;271;p37"/>
          <p:cNvSpPr txBox="1"/>
          <p:nvPr/>
        </p:nvSpPr>
        <p:spPr>
          <a:xfrm>
            <a:off x="7775300" y="335250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plate.py</a:t>
            </a:r>
            <a:endParaRPr/>
          </a:p>
        </p:txBody>
      </p:sp>
      <p:sp>
        <p:nvSpPr>
          <p:cNvPr id="272" name="Google Shape;272;p37"/>
          <p:cNvSpPr txBox="1"/>
          <p:nvPr/>
        </p:nvSpPr>
        <p:spPr>
          <a:xfrm>
            <a:off x="7775300" y="3857400"/>
            <a:ext cx="1126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chip</a:t>
            </a:r>
            <a:r>
              <a:rPr lang="en"/>
              <a:t>.py</a:t>
            </a:r>
            <a:endParaRPr/>
          </a:p>
        </p:txBody>
      </p:sp>
      <p:cxnSp>
        <p:nvCxnSpPr>
          <p:cNvPr id="273" name="Google Shape;273;p37"/>
          <p:cNvCxnSpPr>
            <a:stCxn id="239" idx="3"/>
            <a:endCxn id="271" idx="1"/>
          </p:cNvCxnSpPr>
          <p:nvPr/>
        </p:nvCxnSpPr>
        <p:spPr>
          <a:xfrm flipH="1" rot="10800000">
            <a:off x="6495800" y="3552650"/>
            <a:ext cx="1279500" cy="340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74" name="Google Shape;274;p37"/>
          <p:cNvCxnSpPr>
            <a:stCxn id="239" idx="3"/>
            <a:endCxn id="272" idx="1"/>
          </p:cNvCxnSpPr>
          <p:nvPr/>
        </p:nvCxnSpPr>
        <p:spPr>
          <a:xfrm>
            <a:off x="6495800" y="3892850"/>
            <a:ext cx="1279500" cy="164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75" name="Google Shape;275;p37"/>
          <p:cNvCxnSpPr>
            <a:stCxn id="245" idx="0"/>
            <a:endCxn id="239" idx="2"/>
          </p:cNvCxnSpPr>
          <p:nvPr/>
        </p:nvCxnSpPr>
        <p:spPr>
          <a:xfrm flipH="1" rot="5400000">
            <a:off x="5731550" y="4069325"/>
            <a:ext cx="78600" cy="125700"/>
          </a:xfrm>
          <a:prstGeom prst="bentConnector3">
            <a:avLst>
              <a:gd fmla="val 49952" name="adj1"/>
            </a:avLst>
          </a:prstGeom>
          <a:noFill/>
          <a:ln cap="flat" cmpd="sng" w="9525">
            <a:solidFill>
              <a:schemeClr val="dk2"/>
            </a:solidFill>
            <a:prstDash val="solid"/>
            <a:round/>
            <a:headEnd len="med" w="med" type="none"/>
            <a:tailEnd len="med" w="med" type="triangle"/>
          </a:ln>
        </p:spPr>
      </p:cxnSp>
      <p:sp>
        <p:nvSpPr>
          <p:cNvPr id="276" name="Google Shape;276;p37"/>
          <p:cNvSpPr txBox="1"/>
          <p:nvPr/>
        </p:nvSpPr>
        <p:spPr>
          <a:xfrm>
            <a:off x="6750775" y="99600"/>
            <a:ext cx="10614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Opentrons</a:t>
            </a:r>
            <a:endParaRPr/>
          </a:p>
        </p:txBody>
      </p:sp>
      <p:cxnSp>
        <p:nvCxnSpPr>
          <p:cNvPr id="277" name="Google Shape;277;p37"/>
          <p:cNvCxnSpPr>
            <a:stCxn id="240" idx="3"/>
            <a:endCxn id="276" idx="1"/>
          </p:cNvCxnSpPr>
          <p:nvPr/>
        </p:nvCxnSpPr>
        <p:spPr>
          <a:xfrm>
            <a:off x="6047000" y="299700"/>
            <a:ext cx="703800" cy="600"/>
          </a:xfrm>
          <a:prstGeom prst="bentConnector3">
            <a:avLst>
              <a:gd fmla="val 49998" name="adj1"/>
            </a:avLst>
          </a:prstGeom>
          <a:noFill/>
          <a:ln cap="flat" cmpd="sng" w="9525">
            <a:solidFill>
              <a:schemeClr val="dk2"/>
            </a:solidFill>
            <a:prstDash val="solid"/>
            <a:round/>
            <a:headEnd len="med" w="med" type="none"/>
            <a:tailEnd len="med" w="med" type="none"/>
          </a:ln>
        </p:spPr>
      </p:cxnSp>
      <p:sp>
        <p:nvSpPr>
          <p:cNvPr id="278" name="Google Shape;278;p37"/>
          <p:cNvSpPr txBox="1"/>
          <p:nvPr/>
        </p:nvSpPr>
        <p:spPr>
          <a:xfrm>
            <a:off x="8037175" y="99600"/>
            <a:ext cx="1061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driver_3_0</a:t>
            </a:r>
            <a:endParaRPr/>
          </a:p>
        </p:txBody>
      </p:sp>
      <p:sp>
        <p:nvSpPr>
          <p:cNvPr id="279" name="Google Shape;279;p37"/>
          <p:cNvSpPr txBox="1"/>
          <p:nvPr/>
        </p:nvSpPr>
        <p:spPr>
          <a:xfrm>
            <a:off x="7870075" y="604500"/>
            <a:ext cx="12285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build_config</a:t>
            </a:r>
            <a:endParaRPr/>
          </a:p>
        </p:txBody>
      </p:sp>
      <p:cxnSp>
        <p:nvCxnSpPr>
          <p:cNvPr id="280" name="Google Shape;280;p37"/>
          <p:cNvCxnSpPr>
            <a:stCxn id="276" idx="3"/>
            <a:endCxn id="278" idx="1"/>
          </p:cNvCxnSpPr>
          <p:nvPr/>
        </p:nvCxnSpPr>
        <p:spPr>
          <a:xfrm>
            <a:off x="7812175" y="299700"/>
            <a:ext cx="2250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81" name="Google Shape;281;p37"/>
          <p:cNvCxnSpPr>
            <a:stCxn id="276" idx="2"/>
            <a:endCxn id="279" idx="1"/>
          </p:cNvCxnSpPr>
          <p:nvPr/>
        </p:nvCxnSpPr>
        <p:spPr>
          <a:xfrm flipH="1" rot="-5400000">
            <a:off x="7423375" y="357900"/>
            <a:ext cx="304800" cy="588600"/>
          </a:xfrm>
          <a:prstGeom prst="bentConnector2">
            <a:avLst/>
          </a:prstGeom>
          <a:noFill/>
          <a:ln cap="flat" cmpd="sng" w="9525">
            <a:solidFill>
              <a:schemeClr val="dk2"/>
            </a:solidFill>
            <a:prstDash val="solid"/>
            <a:round/>
            <a:headEnd len="med" w="med" type="none"/>
            <a:tailEnd len="med" w="med" type="none"/>
          </a:ln>
        </p:spPr>
      </p:cxnSp>
      <p:sp>
        <p:nvSpPr>
          <p:cNvPr id="282" name="Google Shape;282;p37"/>
          <p:cNvSpPr txBox="1"/>
          <p:nvPr/>
        </p:nvSpPr>
        <p:spPr>
          <a:xfrm>
            <a:off x="7310425" y="1213450"/>
            <a:ext cx="9945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serial</a:t>
            </a:r>
            <a:endParaRPr/>
          </a:p>
        </p:txBody>
      </p:sp>
      <p:cxnSp>
        <p:nvCxnSpPr>
          <p:cNvPr id="283" name="Google Shape;283;p37"/>
          <p:cNvCxnSpPr>
            <a:endCxn id="282" idx="1"/>
          </p:cNvCxnSpPr>
          <p:nvPr/>
        </p:nvCxnSpPr>
        <p:spPr>
          <a:xfrm>
            <a:off x="6047125" y="299650"/>
            <a:ext cx="1263300" cy="1113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84" name="Google Shape;284;p37"/>
          <p:cNvCxnSpPr>
            <a:stCxn id="241" idx="3"/>
            <a:endCxn id="276" idx="1"/>
          </p:cNvCxnSpPr>
          <p:nvPr/>
        </p:nvCxnSpPr>
        <p:spPr>
          <a:xfrm flipH="1" rot="10800000">
            <a:off x="6495800" y="299688"/>
            <a:ext cx="255000" cy="504900"/>
          </a:xfrm>
          <a:prstGeom prst="bentConnector3">
            <a:avLst>
              <a:gd fmla="val 70725" name="adj1"/>
            </a:avLst>
          </a:prstGeom>
          <a:noFill/>
          <a:ln cap="flat" cmpd="sng" w="9525">
            <a:solidFill>
              <a:schemeClr val="dk2"/>
            </a:solidFill>
            <a:prstDash val="solid"/>
            <a:round/>
            <a:headEnd len="med" w="med" type="none"/>
            <a:tailEnd len="med" w="med" type="none"/>
          </a:ln>
        </p:spPr>
      </p:cxnSp>
      <p:cxnSp>
        <p:nvCxnSpPr>
          <p:cNvPr id="285" name="Google Shape;285;p37"/>
          <p:cNvCxnSpPr>
            <a:stCxn id="241" idx="3"/>
            <a:endCxn id="282" idx="1"/>
          </p:cNvCxnSpPr>
          <p:nvPr/>
        </p:nvCxnSpPr>
        <p:spPr>
          <a:xfrm>
            <a:off x="6495800" y="804588"/>
            <a:ext cx="814500" cy="609000"/>
          </a:xfrm>
          <a:prstGeom prst="bentConnector3">
            <a:avLst>
              <a:gd fmla="val 22142" name="adj1"/>
            </a:avLst>
          </a:prstGeom>
          <a:noFill/>
          <a:ln cap="flat" cmpd="sng" w="9525">
            <a:solidFill>
              <a:schemeClr val="dk2"/>
            </a:solidFill>
            <a:prstDash val="solid"/>
            <a:round/>
            <a:headEnd len="med" w="med" type="none"/>
            <a:tailEnd len="med" w="med" type="none"/>
          </a:ln>
        </p:spPr>
      </p:cxnSp>
      <p:cxnSp>
        <p:nvCxnSpPr>
          <p:cNvPr id="286" name="Google Shape;286;p37"/>
          <p:cNvCxnSpPr>
            <a:stCxn id="242" idx="3"/>
            <a:endCxn id="276" idx="1"/>
          </p:cNvCxnSpPr>
          <p:nvPr/>
        </p:nvCxnSpPr>
        <p:spPr>
          <a:xfrm flipH="1" rot="10800000">
            <a:off x="6495800" y="299688"/>
            <a:ext cx="255000" cy="1009800"/>
          </a:xfrm>
          <a:prstGeom prst="bentConnector3">
            <a:avLst>
              <a:gd fmla="val 70725" name="adj1"/>
            </a:avLst>
          </a:prstGeom>
          <a:noFill/>
          <a:ln cap="flat" cmpd="sng" w="9525">
            <a:solidFill>
              <a:schemeClr val="dk2"/>
            </a:solidFill>
            <a:prstDash val="solid"/>
            <a:round/>
            <a:headEnd len="med" w="med" type="none"/>
            <a:tailEnd len="med" w="med" type="none"/>
          </a:ln>
        </p:spPr>
      </p:cxnSp>
      <p:cxnSp>
        <p:nvCxnSpPr>
          <p:cNvPr id="287" name="Google Shape;287;p37"/>
          <p:cNvCxnSpPr>
            <a:stCxn id="242" idx="3"/>
            <a:endCxn id="282" idx="1"/>
          </p:cNvCxnSpPr>
          <p:nvPr/>
        </p:nvCxnSpPr>
        <p:spPr>
          <a:xfrm>
            <a:off x="6495800" y="1309488"/>
            <a:ext cx="814500" cy="104100"/>
          </a:xfrm>
          <a:prstGeom prst="bentConnector3">
            <a:avLst>
              <a:gd fmla="val 25172" name="adj1"/>
            </a:avLst>
          </a:prstGeom>
          <a:noFill/>
          <a:ln cap="flat" cmpd="sng" w="9525">
            <a:solidFill>
              <a:schemeClr val="dk2"/>
            </a:solidFill>
            <a:prstDash val="solid"/>
            <a:round/>
            <a:headEnd len="med" w="med" type="none"/>
            <a:tailEnd len="med" w="med" type="none"/>
          </a:ln>
        </p:spPr>
      </p:cxnSp>
      <p:sp>
        <p:nvSpPr>
          <p:cNvPr id="288" name="Google Shape;288;p37"/>
          <p:cNvSpPr txBox="1"/>
          <p:nvPr/>
        </p:nvSpPr>
        <p:spPr>
          <a:xfrm>
            <a:off x="7310425" y="1770375"/>
            <a:ext cx="9945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pygame</a:t>
            </a:r>
            <a:endParaRPr/>
          </a:p>
        </p:txBody>
      </p:sp>
      <p:cxnSp>
        <p:nvCxnSpPr>
          <p:cNvPr id="289" name="Google Shape;289;p37"/>
          <p:cNvCxnSpPr>
            <a:stCxn id="244" idx="0"/>
            <a:endCxn id="240" idx="3"/>
          </p:cNvCxnSpPr>
          <p:nvPr/>
        </p:nvCxnSpPr>
        <p:spPr>
          <a:xfrm rot="-5400000">
            <a:off x="5030600" y="1102800"/>
            <a:ext cx="1819500" cy="213300"/>
          </a:xfrm>
          <a:prstGeom prst="curvedConnector4">
            <a:avLst>
              <a:gd fmla="val 14718" name="adj1"/>
              <a:gd fmla="val 211639" name="adj2"/>
            </a:avLst>
          </a:prstGeom>
          <a:noFill/>
          <a:ln cap="flat" cmpd="sng" w="9525">
            <a:solidFill>
              <a:schemeClr val="dk2"/>
            </a:solidFill>
            <a:prstDash val="solid"/>
            <a:round/>
            <a:headEnd len="med" w="med" type="none"/>
            <a:tailEnd len="med" w="med" type="stealth"/>
          </a:ln>
        </p:spPr>
      </p:cxnSp>
      <p:cxnSp>
        <p:nvCxnSpPr>
          <p:cNvPr id="290" name="Google Shape;290;p37"/>
          <p:cNvCxnSpPr>
            <a:stCxn id="244" idx="0"/>
            <a:endCxn id="243" idx="3"/>
          </p:cNvCxnSpPr>
          <p:nvPr/>
        </p:nvCxnSpPr>
        <p:spPr>
          <a:xfrm rot="-5400000">
            <a:off x="6012350" y="1635750"/>
            <a:ext cx="304800" cy="662100"/>
          </a:xfrm>
          <a:prstGeom prst="curvedConnector4">
            <a:avLst>
              <a:gd fmla="val 17177" name="adj1"/>
              <a:gd fmla="val 135965" name="adj2"/>
            </a:avLst>
          </a:prstGeom>
          <a:noFill/>
          <a:ln cap="flat" cmpd="sng" w="9525">
            <a:solidFill>
              <a:schemeClr val="dk2"/>
            </a:solidFill>
            <a:prstDash val="solid"/>
            <a:round/>
            <a:headEnd len="med" w="med" type="none"/>
            <a:tailEnd len="med" w="med" type="stealth"/>
          </a:ln>
        </p:spPr>
      </p:cxnSp>
      <p:cxnSp>
        <p:nvCxnSpPr>
          <p:cNvPr id="291" name="Google Shape;291;p37"/>
          <p:cNvCxnSpPr>
            <a:stCxn id="248" idx="0"/>
            <a:endCxn id="240" idx="3"/>
          </p:cNvCxnSpPr>
          <p:nvPr/>
        </p:nvCxnSpPr>
        <p:spPr>
          <a:xfrm rot="-5400000">
            <a:off x="4708850" y="1298888"/>
            <a:ext cx="2337600" cy="339000"/>
          </a:xfrm>
          <a:prstGeom prst="curvedConnector4">
            <a:avLst>
              <a:gd fmla="val 7749" name="adj1"/>
              <a:gd fmla="val 170199" name="adj2"/>
            </a:avLst>
          </a:prstGeom>
          <a:noFill/>
          <a:ln cap="flat" cmpd="sng" w="9525">
            <a:solidFill>
              <a:schemeClr val="dk2"/>
            </a:solidFill>
            <a:prstDash val="solid"/>
            <a:round/>
            <a:headEnd len="med" w="med" type="none"/>
            <a:tailEnd len="med" w="med" type="none"/>
          </a:ln>
        </p:spPr>
      </p:cxnSp>
      <p:cxnSp>
        <p:nvCxnSpPr>
          <p:cNvPr id="292" name="Google Shape;292;p37"/>
          <p:cNvCxnSpPr>
            <a:stCxn id="248" idx="3"/>
            <a:endCxn id="288" idx="1"/>
          </p:cNvCxnSpPr>
          <p:nvPr/>
        </p:nvCxnSpPr>
        <p:spPr>
          <a:xfrm flipH="1" rot="10800000">
            <a:off x="6495800" y="1970588"/>
            <a:ext cx="814500" cy="8667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93" name="Google Shape;293;p37"/>
          <p:cNvCxnSpPr>
            <a:stCxn id="243" idx="3"/>
            <a:endCxn id="288" idx="1"/>
          </p:cNvCxnSpPr>
          <p:nvPr/>
        </p:nvCxnSpPr>
        <p:spPr>
          <a:xfrm>
            <a:off x="6495800" y="1814388"/>
            <a:ext cx="814500" cy="1560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94" name="Google Shape;294;p37"/>
          <p:cNvCxnSpPr>
            <a:stCxn id="246" idx="3"/>
            <a:endCxn id="271" idx="1"/>
          </p:cNvCxnSpPr>
          <p:nvPr/>
        </p:nvCxnSpPr>
        <p:spPr>
          <a:xfrm flipH="1" rot="10800000">
            <a:off x="6495800" y="3552575"/>
            <a:ext cx="1279500" cy="1323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95" name="Google Shape;295;p37"/>
          <p:cNvCxnSpPr>
            <a:stCxn id="246" idx="3"/>
            <a:endCxn id="272" idx="1"/>
          </p:cNvCxnSpPr>
          <p:nvPr/>
        </p:nvCxnSpPr>
        <p:spPr>
          <a:xfrm flipH="1" rot="10800000">
            <a:off x="6495800" y="4057475"/>
            <a:ext cx="1279500" cy="819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96" name="Google Shape;296;p37"/>
          <p:cNvCxnSpPr>
            <a:stCxn id="247" idx="0"/>
            <a:endCxn id="240" idx="3"/>
          </p:cNvCxnSpPr>
          <p:nvPr/>
        </p:nvCxnSpPr>
        <p:spPr>
          <a:xfrm rot="-5400000">
            <a:off x="4451400" y="1569425"/>
            <a:ext cx="2865300" cy="325800"/>
          </a:xfrm>
          <a:prstGeom prst="curvedConnector4">
            <a:avLst>
              <a:gd fmla="val 4069" name="adj1"/>
              <a:gd fmla="val 173105"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1" type="body"/>
          </p:nvPr>
        </p:nvSpPr>
        <p:spPr>
          <a:xfrm>
            <a:off x="311700" y="1152475"/>
            <a:ext cx="3678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 constants.py verify that the devices boolean variables are properly set. </a:t>
            </a:r>
            <a:endParaRPr b="1"/>
          </a:p>
          <a:p>
            <a:pPr indent="-342900" lvl="0" marL="457200" rtl="0" algn="l">
              <a:spcBef>
                <a:spcPts val="0"/>
              </a:spcBef>
              <a:spcAft>
                <a:spcPts val="0"/>
              </a:spcAft>
              <a:buSzPts val="1800"/>
              <a:buAutoNum type="arabicPeriod"/>
            </a:pPr>
            <a:r>
              <a:rPr lang="en"/>
              <a:t>Open web_app.py</a:t>
            </a:r>
            <a:endParaRPr/>
          </a:p>
          <a:p>
            <a:pPr indent="-342900" lvl="0" marL="457200" rtl="0" algn="l">
              <a:spcBef>
                <a:spcPts val="0"/>
              </a:spcBef>
              <a:spcAft>
                <a:spcPts val="0"/>
              </a:spcAft>
              <a:buSzPts val="1800"/>
              <a:buAutoNum type="arabicPeriod"/>
            </a:pPr>
            <a:r>
              <a:rPr lang="en"/>
              <a:t>Run it (play button)</a:t>
            </a:r>
            <a:endParaRPr/>
          </a:p>
          <a:p>
            <a:pPr indent="-342900" lvl="0" marL="457200" rtl="0" algn="l">
              <a:spcBef>
                <a:spcPts val="0"/>
              </a:spcBef>
              <a:spcAft>
                <a:spcPts val="0"/>
              </a:spcAft>
              <a:buSzPts val="1800"/>
              <a:buAutoNum type="arabicPeriod"/>
            </a:pPr>
            <a:r>
              <a:rPr lang="en"/>
              <a:t>Open a browser and </a:t>
            </a:r>
            <a:r>
              <a:rPr lang="en"/>
              <a:t>type: </a:t>
            </a:r>
            <a:endParaRPr/>
          </a:p>
          <a:p>
            <a:pPr indent="-317500" lvl="1" marL="914400" rtl="0" algn="l">
              <a:spcBef>
                <a:spcPts val="0"/>
              </a:spcBef>
              <a:spcAft>
                <a:spcPts val="0"/>
              </a:spcAft>
              <a:buSzPts val="1400"/>
              <a:buAutoNum type="alphaLcPeriod"/>
            </a:pPr>
            <a:r>
              <a:rPr lang="en"/>
              <a:t>localhost:5000</a:t>
            </a:r>
            <a:endParaRPr/>
          </a:p>
          <a:p>
            <a:pPr indent="-342900" lvl="0" marL="457200" rtl="0" algn="l">
              <a:spcBef>
                <a:spcPts val="0"/>
              </a:spcBef>
              <a:spcAft>
                <a:spcPts val="0"/>
              </a:spcAft>
              <a:buSzPts val="1800"/>
              <a:buAutoNum type="arabicPeriod"/>
            </a:pPr>
            <a:r>
              <a:rPr lang="en"/>
              <a:t>Start navigating</a:t>
            </a:r>
            <a:endParaRPr/>
          </a:p>
          <a:p>
            <a:pPr indent="-342900" lvl="0" marL="457200" rtl="0" algn="l">
              <a:spcBef>
                <a:spcPts val="0"/>
              </a:spcBef>
              <a:spcAft>
                <a:spcPts val="0"/>
              </a:spcAft>
              <a:buSzPts val="1800"/>
              <a:buAutoNum type="arabicPeriod"/>
            </a:pPr>
            <a:r>
              <a:rPr lang="en"/>
              <a:t>Refer to the Nanotrons app slides</a:t>
            </a:r>
            <a:endParaRPr/>
          </a:p>
        </p:txBody>
      </p:sp>
      <p:sp>
        <p:nvSpPr>
          <p:cNvPr id="302" name="Google Shape;302;p38"/>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the app</a:t>
            </a:r>
            <a:r>
              <a:rPr lang="en"/>
              <a:t> </a:t>
            </a:r>
            <a:endParaRPr/>
          </a:p>
        </p:txBody>
      </p:sp>
      <p:pic>
        <p:nvPicPr>
          <p:cNvPr id="303" name="Google Shape;303;p38"/>
          <p:cNvPicPr preferRelativeResize="0"/>
          <p:nvPr/>
        </p:nvPicPr>
        <p:blipFill>
          <a:blip r:embed="rId3">
            <a:alphaModFix/>
          </a:blip>
          <a:stretch>
            <a:fillRect/>
          </a:stretch>
        </p:blipFill>
        <p:spPr>
          <a:xfrm>
            <a:off x="4212075" y="1152475"/>
            <a:ext cx="4503400" cy="238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idx="1" type="body"/>
          </p:nvPr>
        </p:nvSpPr>
        <p:spPr>
          <a:xfrm>
            <a:off x="311700" y="1152475"/>
            <a:ext cx="3678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 constants.py verify that the devices boolean variables are properly set. </a:t>
            </a:r>
            <a:endParaRPr/>
          </a:p>
          <a:p>
            <a:pPr indent="-342900" lvl="0" marL="457200" rtl="0" algn="l">
              <a:spcBef>
                <a:spcPts val="0"/>
              </a:spcBef>
              <a:spcAft>
                <a:spcPts val="0"/>
              </a:spcAft>
              <a:buSzPts val="1800"/>
              <a:buAutoNum type="arabicPeriod"/>
            </a:pPr>
            <a:r>
              <a:rPr b="1" lang="en"/>
              <a:t>Open web_app.py</a:t>
            </a:r>
            <a:endParaRPr b="1"/>
          </a:p>
          <a:p>
            <a:pPr indent="-342900" lvl="0" marL="457200" rtl="0" algn="l">
              <a:spcBef>
                <a:spcPts val="0"/>
              </a:spcBef>
              <a:spcAft>
                <a:spcPts val="0"/>
              </a:spcAft>
              <a:buSzPts val="1800"/>
              <a:buAutoNum type="arabicPeriod"/>
            </a:pPr>
            <a:r>
              <a:rPr b="1" lang="en"/>
              <a:t>Run it (play button)</a:t>
            </a:r>
            <a:endParaRPr b="1"/>
          </a:p>
          <a:p>
            <a:pPr indent="-342900" lvl="0" marL="457200" rtl="0" algn="l">
              <a:spcBef>
                <a:spcPts val="0"/>
              </a:spcBef>
              <a:spcAft>
                <a:spcPts val="0"/>
              </a:spcAft>
              <a:buSzPts val="1800"/>
              <a:buAutoNum type="arabicPeriod"/>
            </a:pPr>
            <a:r>
              <a:rPr lang="en"/>
              <a:t>Open a browser and type: </a:t>
            </a:r>
            <a:endParaRPr/>
          </a:p>
          <a:p>
            <a:pPr indent="-317500" lvl="1" marL="914400" rtl="0" algn="l">
              <a:spcBef>
                <a:spcPts val="0"/>
              </a:spcBef>
              <a:spcAft>
                <a:spcPts val="0"/>
              </a:spcAft>
              <a:buSzPts val="1400"/>
              <a:buAutoNum type="alphaLcPeriod"/>
            </a:pPr>
            <a:r>
              <a:rPr lang="en"/>
              <a:t>localhost:5000</a:t>
            </a:r>
            <a:endParaRPr/>
          </a:p>
          <a:p>
            <a:pPr indent="-342900" lvl="0" marL="457200" rtl="0" algn="l">
              <a:spcBef>
                <a:spcPts val="0"/>
              </a:spcBef>
              <a:spcAft>
                <a:spcPts val="0"/>
              </a:spcAft>
              <a:buSzPts val="1800"/>
              <a:buAutoNum type="arabicPeriod"/>
            </a:pPr>
            <a:r>
              <a:rPr lang="en"/>
              <a:t>Start navigating</a:t>
            </a:r>
            <a:endParaRPr/>
          </a:p>
          <a:p>
            <a:pPr indent="-342900" lvl="0" marL="457200" rtl="0" algn="l">
              <a:spcBef>
                <a:spcPts val="0"/>
              </a:spcBef>
              <a:spcAft>
                <a:spcPts val="0"/>
              </a:spcAft>
              <a:buSzPts val="1800"/>
              <a:buAutoNum type="arabicPeriod"/>
            </a:pPr>
            <a:r>
              <a:rPr lang="en"/>
              <a:t>Refer to the Nanotrons app slides</a:t>
            </a:r>
            <a:endParaRPr/>
          </a:p>
        </p:txBody>
      </p:sp>
      <p:sp>
        <p:nvSpPr>
          <p:cNvPr id="309" name="Google Shape;309;p39"/>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the app </a:t>
            </a:r>
            <a:endParaRPr/>
          </a:p>
        </p:txBody>
      </p:sp>
      <p:pic>
        <p:nvPicPr>
          <p:cNvPr id="310" name="Google Shape;310;p39"/>
          <p:cNvPicPr preferRelativeResize="0"/>
          <p:nvPr/>
        </p:nvPicPr>
        <p:blipFill>
          <a:blip r:embed="rId3">
            <a:alphaModFix/>
          </a:blip>
          <a:stretch>
            <a:fillRect/>
          </a:stretch>
        </p:blipFill>
        <p:spPr>
          <a:xfrm>
            <a:off x="6304250" y="520500"/>
            <a:ext cx="2397625" cy="1582175"/>
          </a:xfrm>
          <a:prstGeom prst="rect">
            <a:avLst/>
          </a:prstGeom>
          <a:noFill/>
          <a:ln>
            <a:noFill/>
          </a:ln>
        </p:spPr>
      </p:pic>
      <p:pic>
        <p:nvPicPr>
          <p:cNvPr id="311" name="Google Shape;311;p39"/>
          <p:cNvPicPr preferRelativeResize="0"/>
          <p:nvPr/>
        </p:nvPicPr>
        <p:blipFill>
          <a:blip r:embed="rId4">
            <a:alphaModFix/>
          </a:blip>
          <a:stretch>
            <a:fillRect/>
          </a:stretch>
        </p:blipFill>
        <p:spPr>
          <a:xfrm>
            <a:off x="4408721" y="2571746"/>
            <a:ext cx="4485500" cy="178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idx="1" type="body"/>
          </p:nvPr>
        </p:nvSpPr>
        <p:spPr>
          <a:xfrm>
            <a:off x="311700" y="1152475"/>
            <a:ext cx="3678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 constants.py verify that the devices boolean variables are properly set. </a:t>
            </a:r>
            <a:endParaRPr/>
          </a:p>
          <a:p>
            <a:pPr indent="-342900" lvl="0" marL="457200" rtl="0" algn="l">
              <a:spcBef>
                <a:spcPts val="0"/>
              </a:spcBef>
              <a:spcAft>
                <a:spcPts val="0"/>
              </a:spcAft>
              <a:buSzPts val="1800"/>
              <a:buAutoNum type="arabicPeriod"/>
            </a:pPr>
            <a:r>
              <a:rPr lang="en"/>
              <a:t>Open web_app.py</a:t>
            </a:r>
            <a:endParaRPr/>
          </a:p>
          <a:p>
            <a:pPr indent="-342900" lvl="0" marL="457200" rtl="0" algn="l">
              <a:spcBef>
                <a:spcPts val="0"/>
              </a:spcBef>
              <a:spcAft>
                <a:spcPts val="0"/>
              </a:spcAft>
              <a:buSzPts val="1800"/>
              <a:buAutoNum type="arabicPeriod"/>
            </a:pPr>
            <a:r>
              <a:rPr lang="en"/>
              <a:t>Run it (play button)</a:t>
            </a:r>
            <a:endParaRPr/>
          </a:p>
          <a:p>
            <a:pPr indent="-342900" lvl="0" marL="457200" rtl="0" algn="l">
              <a:spcBef>
                <a:spcPts val="0"/>
              </a:spcBef>
              <a:spcAft>
                <a:spcPts val="0"/>
              </a:spcAft>
              <a:buSzPts val="1800"/>
              <a:buAutoNum type="arabicPeriod"/>
            </a:pPr>
            <a:r>
              <a:rPr b="1" lang="en"/>
              <a:t>Open a browser and type: </a:t>
            </a:r>
            <a:endParaRPr b="1"/>
          </a:p>
          <a:p>
            <a:pPr indent="-317500" lvl="1" marL="914400" rtl="0" algn="l">
              <a:spcBef>
                <a:spcPts val="0"/>
              </a:spcBef>
              <a:spcAft>
                <a:spcPts val="0"/>
              </a:spcAft>
              <a:buSzPts val="1400"/>
              <a:buAutoNum type="alphaLcPeriod"/>
            </a:pPr>
            <a:r>
              <a:rPr b="1" lang="en"/>
              <a:t>localhost:5000</a:t>
            </a:r>
            <a:endParaRPr b="1"/>
          </a:p>
          <a:p>
            <a:pPr indent="-342900" lvl="0" marL="457200" rtl="0" algn="l">
              <a:spcBef>
                <a:spcPts val="0"/>
              </a:spcBef>
              <a:spcAft>
                <a:spcPts val="0"/>
              </a:spcAft>
              <a:buSzPts val="1800"/>
              <a:buAutoNum type="arabicPeriod"/>
            </a:pPr>
            <a:r>
              <a:rPr b="1" lang="en"/>
              <a:t>Start navigating</a:t>
            </a:r>
            <a:endParaRPr b="1"/>
          </a:p>
          <a:p>
            <a:pPr indent="-342900" lvl="0" marL="457200" rtl="0" algn="l">
              <a:spcBef>
                <a:spcPts val="0"/>
              </a:spcBef>
              <a:spcAft>
                <a:spcPts val="0"/>
              </a:spcAft>
              <a:buSzPts val="1800"/>
              <a:buAutoNum type="arabicPeriod"/>
            </a:pPr>
            <a:r>
              <a:rPr b="1" lang="en"/>
              <a:t>Refer to the Nanotrons app slides</a:t>
            </a:r>
            <a:endParaRPr b="1"/>
          </a:p>
        </p:txBody>
      </p:sp>
      <p:sp>
        <p:nvSpPr>
          <p:cNvPr id="317" name="Google Shape;317;p40"/>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the app </a:t>
            </a:r>
            <a:endParaRPr/>
          </a:p>
        </p:txBody>
      </p:sp>
      <p:pic>
        <p:nvPicPr>
          <p:cNvPr id="318" name="Google Shape;318;p40"/>
          <p:cNvPicPr preferRelativeResize="0"/>
          <p:nvPr/>
        </p:nvPicPr>
        <p:blipFill>
          <a:blip r:embed="rId3">
            <a:alphaModFix/>
          </a:blip>
          <a:stretch>
            <a:fillRect/>
          </a:stretch>
        </p:blipFill>
        <p:spPr>
          <a:xfrm>
            <a:off x="4804000" y="1306200"/>
            <a:ext cx="4013525" cy="253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Nanotrons app</a:t>
            </a:r>
            <a:endParaRPr/>
          </a:p>
        </p:txBody>
      </p:sp>
      <p:sp>
        <p:nvSpPr>
          <p:cNvPr id="68" name="Google Shape;68;p15"/>
          <p:cNvSpPr txBox="1"/>
          <p:nvPr>
            <p:ph idx="1" type="body"/>
          </p:nvPr>
        </p:nvSpPr>
        <p:spPr>
          <a:xfrm>
            <a:off x="311700" y="1152475"/>
            <a:ext cx="4316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 home page contains:</a:t>
            </a:r>
            <a:endParaRPr/>
          </a:p>
          <a:p>
            <a:pPr indent="-317500" lvl="1" marL="914400" rtl="0" algn="l">
              <a:spcBef>
                <a:spcPts val="0"/>
              </a:spcBef>
              <a:spcAft>
                <a:spcPts val="0"/>
              </a:spcAft>
              <a:buSzPts val="1400"/>
              <a:buAutoNum type="alphaLcPeriod"/>
            </a:pPr>
            <a:r>
              <a:rPr lang="en"/>
              <a:t>Tabs to </a:t>
            </a:r>
            <a:r>
              <a:rPr lang="en"/>
              <a:t>navigate</a:t>
            </a:r>
            <a:r>
              <a:rPr lang="en"/>
              <a:t> throughout the app</a:t>
            </a:r>
            <a:endParaRPr/>
          </a:p>
          <a:p>
            <a:pPr indent="-317500" lvl="1" marL="914400" rtl="0" algn="l">
              <a:spcBef>
                <a:spcPts val="0"/>
              </a:spcBef>
              <a:spcAft>
                <a:spcPts val="0"/>
              </a:spcAft>
              <a:buSzPts val="1400"/>
              <a:buAutoNum type="alphaLcPeriod"/>
            </a:pPr>
            <a:r>
              <a:rPr lang="en"/>
              <a:t>Small description of the project</a:t>
            </a:r>
            <a:endParaRPr/>
          </a:p>
          <a:p>
            <a:pPr indent="-317500" lvl="1" marL="914400" rtl="0" algn="l">
              <a:spcBef>
                <a:spcPts val="0"/>
              </a:spcBef>
              <a:spcAft>
                <a:spcPts val="0"/>
              </a:spcAft>
              <a:buSzPts val="1400"/>
              <a:buAutoNum type="alphaLcPeriod"/>
            </a:pPr>
            <a:r>
              <a:rPr lang="en"/>
              <a:t>Link to Nanotrons video</a:t>
            </a:r>
            <a:endParaRPr/>
          </a:p>
          <a:p>
            <a:pPr indent="-317500" lvl="1" marL="914400" rtl="0" algn="l">
              <a:spcBef>
                <a:spcPts val="0"/>
              </a:spcBef>
              <a:spcAft>
                <a:spcPts val="0"/>
              </a:spcAft>
              <a:buSzPts val="1400"/>
              <a:buAutoNum type="alphaLcPeriod"/>
            </a:pPr>
            <a:r>
              <a:rPr lang="en"/>
              <a:t>Syringe view</a:t>
            </a:r>
            <a:endParaRPr/>
          </a:p>
          <a:p>
            <a:pPr indent="-317500" lvl="1" marL="914400" rtl="0" algn="l">
              <a:spcBef>
                <a:spcPts val="0"/>
              </a:spcBef>
              <a:spcAft>
                <a:spcPts val="0"/>
              </a:spcAft>
              <a:buSzPts val="1400"/>
              <a:buAutoNum type="alphaLcPeriod"/>
            </a:pPr>
            <a:r>
              <a:rPr lang="en"/>
              <a:t>Robot view</a:t>
            </a:r>
            <a:endParaRPr/>
          </a:p>
        </p:txBody>
      </p:sp>
      <p:pic>
        <p:nvPicPr>
          <p:cNvPr id="69" name="Google Shape;69;p15"/>
          <p:cNvPicPr preferRelativeResize="0"/>
          <p:nvPr/>
        </p:nvPicPr>
        <p:blipFill>
          <a:blip r:embed="rId3">
            <a:alphaModFix/>
          </a:blip>
          <a:stretch>
            <a:fillRect/>
          </a:stretch>
        </p:blipFill>
        <p:spPr>
          <a:xfrm>
            <a:off x="4839975" y="430550"/>
            <a:ext cx="3827799" cy="42824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Manual control page</a:t>
            </a:r>
            <a:endParaRPr/>
          </a:p>
        </p:txBody>
      </p:sp>
      <p:sp>
        <p:nvSpPr>
          <p:cNvPr id="75" name="Google Shape;75;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lphaLcPeriod"/>
            </a:pPr>
            <a:r>
              <a:rPr lang="en"/>
              <a:t>Move </a:t>
            </a:r>
            <a:r>
              <a:rPr lang="en"/>
              <a:t>syringe</a:t>
            </a:r>
            <a:r>
              <a:rPr lang="en"/>
              <a:t> to a loaded labware location</a:t>
            </a:r>
            <a:endParaRPr/>
          </a:p>
          <a:p>
            <a:pPr indent="-342900" lvl="0" marL="457200" rtl="0" algn="l">
              <a:spcBef>
                <a:spcPts val="0"/>
              </a:spcBef>
              <a:spcAft>
                <a:spcPts val="0"/>
              </a:spcAft>
              <a:buSzPts val="1800"/>
              <a:buAutoNum type="alphaLcPeriod"/>
            </a:pPr>
            <a:r>
              <a:rPr lang="en"/>
              <a:t>Settings: current coordinates, side controlling, nanoliters </a:t>
            </a:r>
            <a:r>
              <a:rPr lang="en"/>
              <a:t>picking</a:t>
            </a:r>
            <a:r>
              <a:rPr lang="en"/>
              <a:t> up</a:t>
            </a:r>
            <a:endParaRPr/>
          </a:p>
          <a:p>
            <a:pPr indent="-342900" lvl="0" marL="457200" rtl="0" algn="l">
              <a:spcBef>
                <a:spcPts val="0"/>
              </a:spcBef>
              <a:spcAft>
                <a:spcPts val="0"/>
              </a:spcAft>
              <a:buSzPts val="1800"/>
              <a:buAutoNum type="alphaLcPeriod"/>
            </a:pPr>
            <a:r>
              <a:rPr lang="en"/>
              <a:t>Move to slot section. Press a number to move the </a:t>
            </a:r>
            <a:r>
              <a:rPr lang="en"/>
              <a:t>pipette</a:t>
            </a:r>
            <a:r>
              <a:rPr lang="en"/>
              <a:t> to that slot. </a:t>
            </a:r>
            <a:endParaRPr/>
          </a:p>
          <a:p>
            <a:pPr indent="-342900" lvl="0" marL="457200" rtl="0" algn="l">
              <a:spcBef>
                <a:spcPts val="0"/>
              </a:spcBef>
              <a:spcAft>
                <a:spcPts val="0"/>
              </a:spcAft>
              <a:buSzPts val="1800"/>
              <a:buAutoNum type="alphaLcPeriod"/>
            </a:pPr>
            <a:r>
              <a:rPr lang="en"/>
              <a:t>Thermocycler Tº control </a:t>
            </a:r>
            <a:endParaRPr/>
          </a:p>
          <a:p>
            <a:pPr indent="-342900" lvl="0" marL="457200" rtl="0" algn="l">
              <a:spcBef>
                <a:spcPts val="0"/>
              </a:spcBef>
              <a:spcAft>
                <a:spcPts val="0"/>
              </a:spcAft>
              <a:buSzPts val="1800"/>
              <a:buAutoNum type="alphaLcPeriod"/>
            </a:pPr>
            <a:r>
              <a:rPr lang="en"/>
              <a:t>Tempdeck Tº control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t>
            </a:r>
            <a:r>
              <a:rPr lang="en"/>
              <a:t>Requires</a:t>
            </a:r>
            <a:r>
              <a:rPr lang="en"/>
              <a:t> an xbox controller </a:t>
            </a:r>
            <a:endParaRPr/>
          </a:p>
        </p:txBody>
      </p:sp>
      <p:pic>
        <p:nvPicPr>
          <p:cNvPr id="76" name="Google Shape;76;p16"/>
          <p:cNvPicPr preferRelativeResize="0"/>
          <p:nvPr/>
        </p:nvPicPr>
        <p:blipFill>
          <a:blip r:embed="rId3">
            <a:alphaModFix/>
          </a:blip>
          <a:stretch>
            <a:fillRect/>
          </a:stretch>
        </p:blipFill>
        <p:spPr>
          <a:xfrm>
            <a:off x="4724400" y="1170125"/>
            <a:ext cx="4267199" cy="28186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469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Labware page</a:t>
            </a:r>
            <a:endParaRPr/>
          </a:p>
        </p:txBody>
      </p:sp>
      <p:sp>
        <p:nvSpPr>
          <p:cNvPr id="82" name="Google Shape;82;p17"/>
          <p:cNvSpPr txBox="1"/>
          <p:nvPr>
            <p:ph idx="1" type="body"/>
          </p:nvPr>
        </p:nvSpPr>
        <p:spPr>
          <a:xfrm>
            <a:off x="311700" y="1017725"/>
            <a:ext cx="4698600" cy="39927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AutoNum type="alphaLcPeriod"/>
            </a:pPr>
            <a:r>
              <a:rPr lang="en"/>
              <a:t>Load labware: select a .json file from the saved_labware folder. This loads the well and pot locations for each labware as a dictionary. Use manual control to be able to check calibration.</a:t>
            </a:r>
            <a:endParaRPr/>
          </a:p>
          <a:p>
            <a:pPr indent="-317182" lvl="0" marL="457200" rtl="0" algn="l">
              <a:spcBef>
                <a:spcPts val="0"/>
              </a:spcBef>
              <a:spcAft>
                <a:spcPts val="0"/>
              </a:spcAft>
              <a:buSzPct val="100000"/>
              <a:buAutoNum type="alphaLcPeriod"/>
            </a:pPr>
            <a:r>
              <a:rPr lang="en"/>
              <a:t>Currently stored labware files: shows what files are in the saved_labware folder.</a:t>
            </a:r>
            <a:endParaRPr/>
          </a:p>
          <a:p>
            <a:pPr indent="-317182" lvl="0" marL="457200" rtl="0" algn="l">
              <a:spcBef>
                <a:spcPts val="0"/>
              </a:spcBef>
              <a:spcAft>
                <a:spcPts val="0"/>
              </a:spcAft>
              <a:buSzPct val="100000"/>
              <a:buAutoNum type="alphaLcPeriod"/>
            </a:pPr>
            <a:r>
              <a:rPr lang="en"/>
              <a:t>Calibrated Chips: shows the currently loaded chips.</a:t>
            </a:r>
            <a:endParaRPr/>
          </a:p>
          <a:p>
            <a:pPr indent="-317182" lvl="0" marL="457200" rtl="0" algn="l">
              <a:spcBef>
                <a:spcPts val="0"/>
              </a:spcBef>
              <a:spcAft>
                <a:spcPts val="0"/>
              </a:spcAft>
              <a:buSzPct val="100000"/>
              <a:buAutoNum type="alphaLcPeriod"/>
            </a:pPr>
            <a:r>
              <a:rPr lang="en"/>
              <a:t>Calibrated Plates: shows the currently loaded plates.</a:t>
            </a:r>
            <a:endParaRPr/>
          </a:p>
          <a:p>
            <a:pPr indent="-317182" lvl="0" marL="457200" rtl="0" algn="l">
              <a:spcBef>
                <a:spcPts val="0"/>
              </a:spcBef>
              <a:spcAft>
                <a:spcPts val="0"/>
              </a:spcAft>
              <a:buSzPct val="100000"/>
              <a:buAutoNum type="alphaLcPeriod"/>
            </a:pPr>
            <a:r>
              <a:rPr lang="en"/>
              <a:t>Labware models:</a:t>
            </a:r>
            <a:endParaRPr/>
          </a:p>
          <a:p>
            <a:pPr indent="-297497" lvl="1" marL="914400" rtl="0" algn="l">
              <a:spcBef>
                <a:spcPts val="0"/>
              </a:spcBef>
              <a:spcAft>
                <a:spcPts val="0"/>
              </a:spcAft>
              <a:buSzPct val="100000"/>
              <a:buAutoNum type="romanLcPeriod"/>
            </a:pPr>
            <a:r>
              <a:rPr lang="en"/>
              <a:t>Calibrate models: Allows you to add and calibrate a chip or a plate. See calibration instructions for more information. </a:t>
            </a:r>
            <a:endParaRPr/>
          </a:p>
          <a:p>
            <a:pPr indent="-297497" lvl="1" marL="914400" rtl="0" algn="l">
              <a:spcBef>
                <a:spcPts val="0"/>
              </a:spcBef>
              <a:spcAft>
                <a:spcPts val="0"/>
              </a:spcAft>
              <a:buSzPct val="100000"/>
              <a:buAutoNum type="romanLcPeriod"/>
            </a:pPr>
            <a:r>
              <a:rPr lang="en"/>
              <a:t>Create model: Allows to to create a template for future calibrations.  </a:t>
            </a:r>
            <a:endParaRPr/>
          </a:p>
          <a:p>
            <a:pPr indent="-317182" lvl="0" marL="457200" rtl="0" algn="l">
              <a:spcBef>
                <a:spcPts val="0"/>
              </a:spcBef>
              <a:spcAft>
                <a:spcPts val="0"/>
              </a:spcAft>
              <a:buSzPct val="100000"/>
              <a:buAutoNum type="alphaLcPeriod"/>
            </a:pPr>
            <a:r>
              <a:rPr lang="en"/>
              <a:t>Save Labware: save loaded labware into a new json file to use in your protocols. </a:t>
            </a:r>
            <a:endParaRPr/>
          </a:p>
        </p:txBody>
      </p:sp>
      <p:pic>
        <p:nvPicPr>
          <p:cNvPr id="83" name="Google Shape;83;p17"/>
          <p:cNvPicPr preferRelativeResize="0"/>
          <p:nvPr/>
        </p:nvPicPr>
        <p:blipFill>
          <a:blip r:embed="rId3">
            <a:alphaModFix/>
          </a:blip>
          <a:stretch>
            <a:fillRect/>
          </a:stretch>
        </p:blipFill>
        <p:spPr>
          <a:xfrm>
            <a:off x="5162700" y="76200"/>
            <a:ext cx="3838583" cy="499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Protocol page</a:t>
            </a:r>
            <a:endParaRPr/>
          </a:p>
        </p:txBody>
      </p:sp>
      <p:sp>
        <p:nvSpPr>
          <p:cNvPr id="89" name="Google Shape;89;p18"/>
          <p:cNvSpPr txBox="1"/>
          <p:nvPr>
            <p:ph idx="1" type="body"/>
          </p:nvPr>
        </p:nvSpPr>
        <p:spPr>
          <a:xfrm>
            <a:off x="311700" y="1017725"/>
            <a:ext cx="4118400" cy="39399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AutoNum type="alphaLcPeriod"/>
            </a:pPr>
            <a:r>
              <a:rPr lang="en"/>
              <a:t>Instructions</a:t>
            </a:r>
            <a:r>
              <a:rPr lang="en"/>
              <a:t> regarding protocol names. Critical for a subprocess execution. </a:t>
            </a:r>
            <a:endParaRPr/>
          </a:p>
          <a:p>
            <a:pPr indent="-325755" lvl="0" marL="457200" rtl="0" algn="l">
              <a:spcBef>
                <a:spcPts val="0"/>
              </a:spcBef>
              <a:spcAft>
                <a:spcPts val="0"/>
              </a:spcAft>
              <a:buSzPct val="100000"/>
              <a:buAutoNum type="alphaLcPeriod"/>
            </a:pPr>
            <a:r>
              <a:rPr lang="en"/>
              <a:t>Dropdown with a list of available protocols. </a:t>
            </a:r>
            <a:endParaRPr/>
          </a:p>
          <a:p>
            <a:pPr indent="-325755" lvl="0" marL="457200" rtl="0" algn="l">
              <a:spcBef>
                <a:spcPts val="0"/>
              </a:spcBef>
              <a:spcAft>
                <a:spcPts val="0"/>
              </a:spcAft>
              <a:buSzPct val="100000"/>
              <a:buAutoNum type="alphaLcPeriod"/>
            </a:pPr>
            <a:r>
              <a:rPr lang="en"/>
              <a:t>Print protocol: Shows the contents of the .py file. Allows you to </a:t>
            </a:r>
            <a:r>
              <a:rPr lang="en"/>
              <a:t>quickly</a:t>
            </a:r>
            <a:r>
              <a:rPr lang="en"/>
              <a:t> check if the protocol is correct. For edition use an python IDE. (Visual Studio Code)</a:t>
            </a:r>
            <a:endParaRPr/>
          </a:p>
          <a:p>
            <a:pPr indent="-325755" lvl="0" marL="457200" rtl="0" algn="l">
              <a:spcBef>
                <a:spcPts val="0"/>
              </a:spcBef>
              <a:spcAft>
                <a:spcPts val="0"/>
              </a:spcAft>
              <a:buSzPct val="100000"/>
              <a:buAutoNum type="alphaLcPeriod"/>
            </a:pPr>
            <a:r>
              <a:rPr lang="en"/>
              <a:t>Display labware: shows where the labware for the selected protocol should be placed</a:t>
            </a:r>
            <a:endParaRPr/>
          </a:p>
          <a:p>
            <a:pPr indent="-325755" lvl="0" marL="457200" rtl="0" algn="l">
              <a:spcBef>
                <a:spcPts val="0"/>
              </a:spcBef>
              <a:spcAft>
                <a:spcPts val="0"/>
              </a:spcAft>
              <a:buSzPct val="100000"/>
              <a:buAutoNum type="alphaLcPeriod"/>
            </a:pPr>
            <a:r>
              <a:rPr lang="en"/>
              <a:t>Loaded labware</a:t>
            </a:r>
            <a:endParaRPr/>
          </a:p>
          <a:p>
            <a:pPr indent="-325755" lvl="0" marL="457200" rtl="0" algn="l">
              <a:spcBef>
                <a:spcPts val="0"/>
              </a:spcBef>
              <a:spcAft>
                <a:spcPts val="0"/>
              </a:spcAft>
              <a:buSzPct val="100000"/>
              <a:buAutoNum type="alphaLcPeriod"/>
            </a:pPr>
            <a:r>
              <a:rPr lang="en"/>
              <a:t>Buttons to run, pause, continue and stop protocol execution. </a:t>
            </a:r>
            <a:endParaRPr/>
          </a:p>
          <a:p>
            <a:pPr indent="-325755" lvl="0" marL="457200" rtl="0" algn="l">
              <a:spcBef>
                <a:spcPts val="0"/>
              </a:spcBef>
              <a:spcAft>
                <a:spcPts val="0"/>
              </a:spcAft>
              <a:buSzPct val="100000"/>
              <a:buAutoNum type="alphaLcPeriod"/>
            </a:pPr>
            <a:r>
              <a:rPr lang="en"/>
              <a:t>Image of the cameras. </a:t>
            </a:r>
            <a:endParaRPr/>
          </a:p>
        </p:txBody>
      </p:sp>
      <p:pic>
        <p:nvPicPr>
          <p:cNvPr id="90" name="Google Shape;90;p18"/>
          <p:cNvPicPr preferRelativeResize="0"/>
          <p:nvPr/>
        </p:nvPicPr>
        <p:blipFill>
          <a:blip r:embed="rId3">
            <a:alphaModFix/>
          </a:blip>
          <a:stretch>
            <a:fillRect/>
          </a:stretch>
        </p:blipFill>
        <p:spPr>
          <a:xfrm>
            <a:off x="4572000" y="445025"/>
            <a:ext cx="4477825" cy="4512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390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Protocol edition page</a:t>
            </a:r>
            <a:endParaRPr/>
          </a:p>
        </p:txBody>
      </p:sp>
      <p:sp>
        <p:nvSpPr>
          <p:cNvPr id="96" name="Google Shape;96;p19"/>
          <p:cNvSpPr txBox="1"/>
          <p:nvPr>
            <p:ph idx="1" type="body"/>
          </p:nvPr>
        </p:nvSpPr>
        <p:spPr>
          <a:xfrm>
            <a:off x="311700" y="1017725"/>
            <a:ext cx="3908700" cy="3896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AutoNum type="alphaLcPeriod"/>
            </a:pPr>
            <a:r>
              <a:rPr lang="en"/>
              <a:t>Upload a file you might want to edit</a:t>
            </a:r>
            <a:endParaRPr/>
          </a:p>
          <a:p>
            <a:pPr indent="-325755" lvl="0" marL="457200" rtl="0" algn="l">
              <a:spcBef>
                <a:spcPts val="0"/>
              </a:spcBef>
              <a:spcAft>
                <a:spcPts val="0"/>
              </a:spcAft>
              <a:buSzPct val="100000"/>
              <a:buAutoNum type="alphaLcPeriod"/>
            </a:pPr>
            <a:r>
              <a:rPr lang="en"/>
              <a:t>Protocol name</a:t>
            </a:r>
            <a:endParaRPr/>
          </a:p>
          <a:p>
            <a:pPr indent="-325755" lvl="0" marL="457200" rtl="0" algn="l">
              <a:spcBef>
                <a:spcPts val="0"/>
              </a:spcBef>
              <a:spcAft>
                <a:spcPts val="0"/>
              </a:spcAft>
              <a:buSzPct val="100000"/>
              <a:buAutoNum type="alphaLcPeriod"/>
            </a:pPr>
            <a:r>
              <a:rPr lang="en"/>
              <a:t>Author </a:t>
            </a:r>
            <a:endParaRPr/>
          </a:p>
          <a:p>
            <a:pPr indent="-325755" lvl="0" marL="457200" rtl="0" algn="l">
              <a:spcBef>
                <a:spcPts val="0"/>
              </a:spcBef>
              <a:spcAft>
                <a:spcPts val="0"/>
              </a:spcAft>
              <a:buSzPct val="100000"/>
              <a:buAutoNum type="alphaLcPeriod"/>
            </a:pPr>
            <a:r>
              <a:rPr lang="en"/>
              <a:t>Description</a:t>
            </a:r>
            <a:endParaRPr/>
          </a:p>
          <a:p>
            <a:pPr indent="-325755" lvl="0" marL="457200" rtl="0" algn="l">
              <a:spcBef>
                <a:spcPts val="0"/>
              </a:spcBef>
              <a:spcAft>
                <a:spcPts val="0"/>
              </a:spcAft>
              <a:buSzPct val="100000"/>
              <a:buAutoNum type="alphaLcPeriod"/>
            </a:pPr>
            <a:r>
              <a:rPr lang="en"/>
              <a:t>Labware file: calibrated labware in a json format in saved_labware folder. </a:t>
            </a:r>
            <a:endParaRPr/>
          </a:p>
          <a:p>
            <a:pPr indent="-325755" lvl="0" marL="457200" rtl="0" algn="l">
              <a:spcBef>
                <a:spcPts val="0"/>
              </a:spcBef>
              <a:spcAft>
                <a:spcPts val="0"/>
              </a:spcAft>
              <a:buSzPct val="100000"/>
              <a:buAutoNum type="alphaLcPeriod"/>
            </a:pPr>
            <a:r>
              <a:rPr lang="en"/>
              <a:t>Available plates from the file</a:t>
            </a:r>
            <a:endParaRPr/>
          </a:p>
          <a:p>
            <a:pPr indent="-325755" lvl="0" marL="457200" rtl="0" algn="l">
              <a:spcBef>
                <a:spcPts val="0"/>
              </a:spcBef>
              <a:spcAft>
                <a:spcPts val="0"/>
              </a:spcAft>
              <a:buSzPct val="100000"/>
              <a:buAutoNum type="alphaLcPeriod"/>
            </a:pPr>
            <a:r>
              <a:rPr lang="en"/>
              <a:t>Waste, wash and clean pot position in labware. </a:t>
            </a:r>
            <a:endParaRPr/>
          </a:p>
          <a:p>
            <a:pPr indent="-325755" lvl="0" marL="457200" rtl="0" algn="l">
              <a:spcBef>
                <a:spcPts val="0"/>
              </a:spcBef>
              <a:spcAft>
                <a:spcPts val="0"/>
              </a:spcAft>
              <a:buSzPct val="100000"/>
              <a:buAutoNum type="alphaLcPeriod"/>
            </a:pPr>
            <a:r>
              <a:rPr lang="en"/>
              <a:t>Command creator: This serves as a template for commands that the user wants to add to the protocol. It might be </a:t>
            </a:r>
            <a:r>
              <a:rPr lang="en"/>
              <a:t>necessary</a:t>
            </a:r>
            <a:r>
              <a:rPr lang="en"/>
              <a:t> to use an ide for very </a:t>
            </a:r>
            <a:r>
              <a:rPr lang="en"/>
              <a:t>long</a:t>
            </a:r>
            <a:r>
              <a:rPr lang="en"/>
              <a:t> protocols. </a:t>
            </a:r>
            <a:endParaRPr/>
          </a:p>
        </p:txBody>
      </p:sp>
      <p:pic>
        <p:nvPicPr>
          <p:cNvPr id="97" name="Google Shape;97;p19"/>
          <p:cNvPicPr preferRelativeResize="0"/>
          <p:nvPr/>
        </p:nvPicPr>
        <p:blipFill>
          <a:blip r:embed="rId3">
            <a:alphaModFix/>
          </a:blip>
          <a:stretch>
            <a:fillRect/>
          </a:stretch>
        </p:blipFill>
        <p:spPr>
          <a:xfrm>
            <a:off x="4372800" y="152400"/>
            <a:ext cx="4618799" cy="47620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 set up</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RasPi - Debug mode switch</a:t>
            </a:r>
            <a:endParaRPr/>
          </a:p>
          <a:p>
            <a:pPr indent="-342900" lvl="0" marL="457200" rtl="0" algn="l">
              <a:spcBef>
                <a:spcPts val="0"/>
              </a:spcBef>
              <a:spcAft>
                <a:spcPts val="0"/>
              </a:spcAft>
              <a:buSzPts val="1800"/>
              <a:buAutoNum type="arabicPeriod"/>
            </a:pPr>
            <a:r>
              <a:rPr lang="en"/>
              <a:t>Settle time</a:t>
            </a:r>
            <a:endParaRPr/>
          </a:p>
          <a:p>
            <a:pPr indent="-342900" lvl="0" marL="457200" rtl="0" algn="l">
              <a:spcBef>
                <a:spcPts val="0"/>
              </a:spcBef>
              <a:spcAft>
                <a:spcPts val="0"/>
              </a:spcAft>
              <a:buSzPts val="1800"/>
              <a:buAutoNum type="arabicPeriod"/>
            </a:pPr>
            <a:r>
              <a:rPr lang="en"/>
              <a:t>Opentrons app homing</a:t>
            </a:r>
            <a:endParaRPr/>
          </a:p>
          <a:p>
            <a:pPr indent="-342900" lvl="0" marL="457200" rtl="0" algn="l">
              <a:spcBef>
                <a:spcPts val="0"/>
              </a:spcBef>
              <a:spcAft>
                <a:spcPts val="0"/>
              </a:spcAft>
              <a:buSzPts val="1800"/>
              <a:buAutoNum type="arabicPeriod"/>
            </a:pPr>
            <a:r>
              <a:rPr lang="en"/>
              <a:t>Installing the P20 pipette</a:t>
            </a:r>
            <a:endParaRPr/>
          </a:p>
          <a:p>
            <a:pPr indent="-342900" lvl="0" marL="457200" rtl="0" algn="l">
              <a:spcBef>
                <a:spcPts val="0"/>
              </a:spcBef>
              <a:spcAft>
                <a:spcPts val="0"/>
              </a:spcAft>
              <a:buSzPts val="1800"/>
              <a:buAutoNum type="arabicPeriod"/>
            </a:pPr>
            <a:r>
              <a:rPr lang="en"/>
              <a:t>Installing 3D printed syringe mount</a:t>
            </a:r>
            <a:endParaRPr/>
          </a:p>
          <a:p>
            <a:pPr indent="-342900" lvl="0" marL="457200" rtl="0" algn="l">
              <a:spcBef>
                <a:spcPts val="0"/>
              </a:spcBef>
              <a:spcAft>
                <a:spcPts val="0"/>
              </a:spcAft>
              <a:buSzPts val="1800"/>
              <a:buAutoNum type="arabicPeriod"/>
            </a:pPr>
            <a:r>
              <a:rPr lang="en"/>
              <a:t>Installing Camera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RasPi - Debug mode switch</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09" name="Google Shape;109;p21"/>
          <p:cNvSpPr txBox="1"/>
          <p:nvPr>
            <p:ph idx="1" type="body"/>
          </p:nvPr>
        </p:nvSpPr>
        <p:spPr>
          <a:xfrm>
            <a:off x="311700" y="1152475"/>
            <a:ext cx="4260300" cy="3858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Before turning the robot on:</a:t>
            </a:r>
            <a:endParaRPr/>
          </a:p>
          <a:p>
            <a:pPr indent="-317182" lvl="0" marL="457200" rtl="0" algn="l">
              <a:spcBef>
                <a:spcPts val="1200"/>
              </a:spcBef>
              <a:spcAft>
                <a:spcPts val="0"/>
              </a:spcAft>
              <a:buSzPct val="100000"/>
              <a:buAutoNum type="alphaLcPeriod"/>
            </a:pPr>
            <a:r>
              <a:rPr lang="en"/>
              <a:t>Remove the back panel to be able to access the Raspberry Pi (RasPi) board</a:t>
            </a:r>
            <a:endParaRPr/>
          </a:p>
          <a:p>
            <a:pPr indent="-317182" lvl="0" marL="457200" rtl="0" algn="l">
              <a:spcBef>
                <a:spcPts val="0"/>
              </a:spcBef>
              <a:spcAft>
                <a:spcPts val="0"/>
              </a:spcAft>
              <a:buSzPct val="100000"/>
              <a:buAutoNum type="alphaLcPeriod"/>
            </a:pPr>
            <a:r>
              <a:rPr lang="en"/>
              <a:t>Make sure the </a:t>
            </a:r>
            <a:r>
              <a:rPr lang="en"/>
              <a:t>switch</a:t>
            </a:r>
            <a:r>
              <a:rPr lang="en"/>
              <a:t> is in RasPi mode</a:t>
            </a:r>
            <a:endParaRPr/>
          </a:p>
          <a:p>
            <a:pPr indent="0" lvl="0" marL="0" rtl="0" algn="l">
              <a:spcBef>
                <a:spcPts val="1200"/>
              </a:spcBef>
              <a:spcAft>
                <a:spcPts val="0"/>
              </a:spcAft>
              <a:buNone/>
            </a:pPr>
            <a:r>
              <a:rPr lang="en"/>
              <a:t>The RasPi board is the interface for the Opentrons app to the </a:t>
            </a:r>
            <a:r>
              <a:rPr lang="en"/>
              <a:t>Smoothie</a:t>
            </a:r>
            <a:r>
              <a:rPr lang="en"/>
              <a:t> Motor driver board. </a:t>
            </a:r>
            <a:endParaRPr/>
          </a:p>
          <a:p>
            <a:pPr indent="0" lvl="0" marL="0" rtl="0" algn="l">
              <a:spcBef>
                <a:spcPts val="1200"/>
              </a:spcBef>
              <a:spcAft>
                <a:spcPts val="0"/>
              </a:spcAft>
              <a:buNone/>
            </a:pPr>
            <a:r>
              <a:rPr lang="en"/>
              <a:t>In order for the Nanotrons app to connect </a:t>
            </a:r>
            <a:r>
              <a:rPr lang="en"/>
              <a:t>serially</a:t>
            </a:r>
            <a:r>
              <a:rPr lang="en"/>
              <a:t> to the </a:t>
            </a:r>
            <a:r>
              <a:rPr lang="en"/>
              <a:t>Smoothieboard</a:t>
            </a:r>
            <a:r>
              <a:rPr lang="en"/>
              <a:t>, we need to move the switch to the Debug Mode in the Raspi Shield </a:t>
            </a:r>
            <a:r>
              <a:rPr lang="en"/>
              <a:t>after</a:t>
            </a:r>
            <a:r>
              <a:rPr lang="en"/>
              <a:t> the robot has been started correctly (See </a:t>
            </a:r>
            <a:r>
              <a:rPr lang="en"/>
              <a:t>Settle time slide</a:t>
            </a:r>
            <a:r>
              <a:rPr lang="en"/>
              <a:t>) and homed properly by the Opentrons App. </a:t>
            </a:r>
            <a:endParaRPr/>
          </a:p>
          <a:p>
            <a:pPr indent="0" lvl="0" marL="0" rtl="0" algn="l">
              <a:spcBef>
                <a:spcPts val="120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4687400" y="445025"/>
            <a:ext cx="1965599" cy="1791876"/>
          </a:xfrm>
          <a:prstGeom prst="rect">
            <a:avLst/>
          </a:prstGeom>
          <a:noFill/>
          <a:ln>
            <a:noFill/>
          </a:ln>
        </p:spPr>
      </p:pic>
      <p:pic>
        <p:nvPicPr>
          <p:cNvPr id="111" name="Google Shape;111;p21"/>
          <p:cNvPicPr preferRelativeResize="0"/>
          <p:nvPr/>
        </p:nvPicPr>
        <p:blipFill>
          <a:blip r:embed="rId4">
            <a:alphaModFix/>
          </a:blip>
          <a:stretch>
            <a:fillRect/>
          </a:stretch>
        </p:blipFill>
        <p:spPr>
          <a:xfrm>
            <a:off x="6866700" y="492913"/>
            <a:ext cx="1965601" cy="1696093"/>
          </a:xfrm>
          <a:prstGeom prst="rect">
            <a:avLst/>
          </a:prstGeom>
          <a:noFill/>
          <a:ln>
            <a:noFill/>
          </a:ln>
        </p:spPr>
      </p:pic>
      <p:pic>
        <p:nvPicPr>
          <p:cNvPr id="112" name="Google Shape;112;p21"/>
          <p:cNvPicPr preferRelativeResize="0"/>
          <p:nvPr/>
        </p:nvPicPr>
        <p:blipFill>
          <a:blip r:embed="rId5">
            <a:alphaModFix/>
          </a:blip>
          <a:stretch>
            <a:fillRect/>
          </a:stretch>
        </p:blipFill>
        <p:spPr>
          <a:xfrm>
            <a:off x="6866700" y="2440150"/>
            <a:ext cx="1965600" cy="24386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